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6" r:id="rId1"/>
  </p:sldMasterIdLst>
  <p:notesMasterIdLst>
    <p:notesMasterId r:id="rId28"/>
  </p:notesMasterIdLst>
  <p:handoutMasterIdLst>
    <p:handoutMasterId r:id="rId29"/>
  </p:handoutMasterIdLst>
  <p:sldIdLst>
    <p:sldId id="256" r:id="rId2"/>
    <p:sldId id="331" r:id="rId3"/>
    <p:sldId id="257" r:id="rId4"/>
    <p:sldId id="335" r:id="rId5"/>
    <p:sldId id="333" r:id="rId6"/>
    <p:sldId id="268" r:id="rId7"/>
    <p:sldId id="362" r:id="rId8"/>
    <p:sldId id="364" r:id="rId9"/>
    <p:sldId id="365" r:id="rId10"/>
    <p:sldId id="366" r:id="rId11"/>
    <p:sldId id="367" r:id="rId12"/>
    <p:sldId id="363" r:id="rId13"/>
    <p:sldId id="320" r:id="rId14"/>
    <p:sldId id="261" r:id="rId15"/>
    <p:sldId id="360" r:id="rId16"/>
    <p:sldId id="329" r:id="rId17"/>
    <p:sldId id="358" r:id="rId18"/>
    <p:sldId id="313" r:id="rId19"/>
    <p:sldId id="270" r:id="rId20"/>
    <p:sldId id="359" r:id="rId21"/>
    <p:sldId id="299" r:id="rId22"/>
    <p:sldId id="337" r:id="rId23"/>
    <p:sldId id="339" r:id="rId24"/>
    <p:sldId id="341" r:id="rId25"/>
    <p:sldId id="343" r:id="rId26"/>
    <p:sldId id="345" r:id="rId27"/>
  </p:sldIdLst>
  <p:sldSz cx="9144000" cy="6858000" type="screen4x3"/>
  <p:notesSz cx="6797675" cy="9926638"/>
  <p:defaultTextStyle>
    <a:defPPr>
      <a:defRPr lang="it-IT"/>
    </a:defPPr>
    <a:lvl1pPr algn="l" rtl="0" fontAlgn="base">
      <a:spcBef>
        <a:spcPct val="0"/>
      </a:spcBef>
      <a:spcAft>
        <a:spcPct val="0"/>
      </a:spcAft>
      <a:defRPr sz="2400" kern="1200">
        <a:solidFill>
          <a:schemeClr val="tx1"/>
        </a:solidFill>
        <a:latin typeface="Arial" charset="0"/>
        <a:ea typeface="ＭＳ Ｐゴシック" pitchFamily="96" charset="-128"/>
        <a:cs typeface="+mn-cs"/>
      </a:defRPr>
    </a:lvl1pPr>
    <a:lvl2pPr marL="457200" algn="l" rtl="0" fontAlgn="base">
      <a:spcBef>
        <a:spcPct val="0"/>
      </a:spcBef>
      <a:spcAft>
        <a:spcPct val="0"/>
      </a:spcAft>
      <a:defRPr sz="2400" kern="1200">
        <a:solidFill>
          <a:schemeClr val="tx1"/>
        </a:solidFill>
        <a:latin typeface="Arial" charset="0"/>
        <a:ea typeface="ＭＳ Ｐゴシック" pitchFamily="96" charset="-128"/>
        <a:cs typeface="+mn-cs"/>
      </a:defRPr>
    </a:lvl2pPr>
    <a:lvl3pPr marL="914400" algn="l" rtl="0" fontAlgn="base">
      <a:spcBef>
        <a:spcPct val="0"/>
      </a:spcBef>
      <a:spcAft>
        <a:spcPct val="0"/>
      </a:spcAft>
      <a:defRPr sz="2400" kern="1200">
        <a:solidFill>
          <a:schemeClr val="tx1"/>
        </a:solidFill>
        <a:latin typeface="Arial" charset="0"/>
        <a:ea typeface="ＭＳ Ｐゴシック" pitchFamily="96" charset="-128"/>
        <a:cs typeface="+mn-cs"/>
      </a:defRPr>
    </a:lvl3pPr>
    <a:lvl4pPr marL="1371600" algn="l" rtl="0" fontAlgn="base">
      <a:spcBef>
        <a:spcPct val="0"/>
      </a:spcBef>
      <a:spcAft>
        <a:spcPct val="0"/>
      </a:spcAft>
      <a:defRPr sz="2400" kern="1200">
        <a:solidFill>
          <a:schemeClr val="tx1"/>
        </a:solidFill>
        <a:latin typeface="Arial" charset="0"/>
        <a:ea typeface="ＭＳ Ｐゴシック" pitchFamily="96" charset="-128"/>
        <a:cs typeface="+mn-cs"/>
      </a:defRPr>
    </a:lvl4pPr>
    <a:lvl5pPr marL="1828800" algn="l" rtl="0" fontAlgn="base">
      <a:spcBef>
        <a:spcPct val="0"/>
      </a:spcBef>
      <a:spcAft>
        <a:spcPct val="0"/>
      </a:spcAft>
      <a:defRPr sz="2400" kern="1200">
        <a:solidFill>
          <a:schemeClr val="tx1"/>
        </a:solidFill>
        <a:latin typeface="Arial" charset="0"/>
        <a:ea typeface="ＭＳ Ｐゴシック" pitchFamily="96" charset="-128"/>
        <a:cs typeface="+mn-cs"/>
      </a:defRPr>
    </a:lvl5pPr>
    <a:lvl6pPr marL="2286000" algn="l" defTabSz="914400" rtl="0" eaLnBrk="1" latinLnBrk="0" hangingPunct="1">
      <a:defRPr sz="2400" kern="1200">
        <a:solidFill>
          <a:schemeClr val="tx1"/>
        </a:solidFill>
        <a:latin typeface="Arial" charset="0"/>
        <a:ea typeface="ＭＳ Ｐゴシック" pitchFamily="96" charset="-128"/>
        <a:cs typeface="+mn-cs"/>
      </a:defRPr>
    </a:lvl6pPr>
    <a:lvl7pPr marL="2743200" algn="l" defTabSz="914400" rtl="0" eaLnBrk="1" latinLnBrk="0" hangingPunct="1">
      <a:defRPr sz="2400" kern="1200">
        <a:solidFill>
          <a:schemeClr val="tx1"/>
        </a:solidFill>
        <a:latin typeface="Arial" charset="0"/>
        <a:ea typeface="ＭＳ Ｐゴシック" pitchFamily="96" charset="-128"/>
        <a:cs typeface="+mn-cs"/>
      </a:defRPr>
    </a:lvl7pPr>
    <a:lvl8pPr marL="3200400" algn="l" defTabSz="914400" rtl="0" eaLnBrk="1" latinLnBrk="0" hangingPunct="1">
      <a:defRPr sz="2400" kern="1200">
        <a:solidFill>
          <a:schemeClr val="tx1"/>
        </a:solidFill>
        <a:latin typeface="Arial" charset="0"/>
        <a:ea typeface="ＭＳ Ｐゴシック" pitchFamily="96" charset="-128"/>
        <a:cs typeface="+mn-cs"/>
      </a:defRPr>
    </a:lvl8pPr>
    <a:lvl9pPr marL="3657600" algn="l" defTabSz="914400" rtl="0" eaLnBrk="1" latinLnBrk="0" hangingPunct="1">
      <a:defRPr sz="2400" kern="1200">
        <a:solidFill>
          <a:schemeClr val="tx1"/>
        </a:solidFill>
        <a:latin typeface="Arial" charset="0"/>
        <a:ea typeface="ＭＳ Ｐゴシック" pitchFamily="96"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nna Gensabella" initials="MG" lastIdx="2" clrIdx="0">
    <p:extLst>
      <p:ext uri="{19B8F6BF-5375-455C-9EA6-DF929625EA0E}">
        <p15:presenceInfo xmlns:p15="http://schemas.microsoft.com/office/powerpoint/2012/main" userId="43109283a934bb8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44" autoAdjust="0"/>
    <p:restoredTop sz="90925" autoAdjust="0"/>
  </p:normalViewPr>
  <p:slideViewPr>
    <p:cSldViewPr>
      <p:cViewPr varScale="1">
        <p:scale>
          <a:sx n="61" d="100"/>
          <a:sy n="61" d="100"/>
        </p:scale>
        <p:origin x="736" y="44"/>
      </p:cViewPr>
      <p:guideLst>
        <p:guide orient="horz" pos="2160"/>
        <p:guide pos="2880"/>
      </p:guideLst>
    </p:cSldViewPr>
  </p:slideViewPr>
  <p:outlineViewPr>
    <p:cViewPr>
      <p:scale>
        <a:sx n="33" d="100"/>
        <a:sy n="33" d="100"/>
      </p:scale>
      <p:origin x="0" y="1890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9-27T10:56:33.425" idx="2">
    <p:pos x="2642" y="3807"/>
    <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ea typeface="ＭＳ Ｐゴシック" pitchFamily="112" charset="-128"/>
              </a:defRPr>
            </a:lvl1pPr>
          </a:lstStyle>
          <a:p>
            <a:pPr>
              <a:defRPr/>
            </a:pPr>
            <a:endParaRPr lang="it-IT"/>
          </a:p>
        </p:txBody>
      </p:sp>
      <p:sp>
        <p:nvSpPr>
          <p:cNvPr id="43011" name="Rectangle 3"/>
          <p:cNvSpPr>
            <a:spLocks noGrp="1" noChangeArrowheads="1"/>
          </p:cNvSpPr>
          <p:nvPr>
            <p:ph type="dt" sz="quarter"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ea typeface="ＭＳ Ｐゴシック" pitchFamily="112" charset="-128"/>
              </a:defRPr>
            </a:lvl1pPr>
          </a:lstStyle>
          <a:p>
            <a:pPr>
              <a:defRPr/>
            </a:pPr>
            <a:fld id="{06C933D1-A91F-4618-B206-9A75F5DC488B}" type="datetimeFigureOut">
              <a:rPr lang="it-IT"/>
              <a:pPr>
                <a:defRPr/>
              </a:pPr>
              <a:t>29/09/2021</a:t>
            </a:fld>
            <a:endParaRPr lang="it-IT"/>
          </a:p>
        </p:txBody>
      </p:sp>
      <p:sp>
        <p:nvSpPr>
          <p:cNvPr id="43012" name="Rectangle 4"/>
          <p:cNvSpPr>
            <a:spLocks noGrp="1" noChangeArrowheads="1"/>
          </p:cNvSpPr>
          <p:nvPr>
            <p:ph type="ftr" sz="quarter" idx="2"/>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ea typeface="ＭＳ Ｐゴシック" pitchFamily="112" charset="-128"/>
              </a:defRPr>
            </a:lvl1pPr>
          </a:lstStyle>
          <a:p>
            <a:pPr>
              <a:defRPr/>
            </a:pPr>
            <a:endParaRPr lang="it-IT"/>
          </a:p>
        </p:txBody>
      </p:sp>
      <p:sp>
        <p:nvSpPr>
          <p:cNvPr id="43013" name="Rectangle 5"/>
          <p:cNvSpPr>
            <a:spLocks noGrp="1" noChangeArrowheads="1"/>
          </p:cNvSpPr>
          <p:nvPr>
            <p:ph type="sldNum" sz="quarter" idx="3"/>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ea typeface="ＭＳ Ｐゴシック" pitchFamily="112" charset="-128"/>
              </a:defRPr>
            </a:lvl1pPr>
          </a:lstStyle>
          <a:p>
            <a:pPr>
              <a:defRPr/>
            </a:pPr>
            <a:fld id="{19793083-957F-463B-AEBF-3DEA47A80A27}" type="slidenum">
              <a:rPr lang="it-IT"/>
              <a:pPr>
                <a:defRPr/>
              </a:pPr>
              <a:t>‹N›</a:t>
            </a:fld>
            <a:endParaRPr lang="it-IT"/>
          </a:p>
        </p:txBody>
      </p:sp>
    </p:spTree>
    <p:extLst>
      <p:ext uri="{BB962C8B-B14F-4D97-AF65-F5344CB8AC3E}">
        <p14:creationId xmlns:p14="http://schemas.microsoft.com/office/powerpoint/2010/main" val="2998859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ea typeface="ＭＳ Ｐゴシック" pitchFamily="112" charset="-128"/>
              </a:defRPr>
            </a:lvl1pPr>
          </a:lstStyle>
          <a:p>
            <a:pPr>
              <a:defRPr/>
            </a:pPr>
            <a:endParaRPr lang="it-IT"/>
          </a:p>
        </p:txBody>
      </p:sp>
      <p:sp>
        <p:nvSpPr>
          <p:cNvPr id="41987"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ea typeface="ＭＳ Ｐゴシック" pitchFamily="112" charset="-128"/>
              </a:defRPr>
            </a:lvl1pPr>
          </a:lstStyle>
          <a:p>
            <a:pPr>
              <a:defRPr/>
            </a:pPr>
            <a:fld id="{FB3D390A-B882-44D6-916B-E5318613158F}" type="datetimeFigureOut">
              <a:rPr lang="it-IT"/>
              <a:pPr>
                <a:defRPr/>
              </a:pPr>
              <a:t>29/09/2021</a:t>
            </a:fld>
            <a:endParaRPr lang="it-IT"/>
          </a:p>
        </p:txBody>
      </p:sp>
      <p:sp>
        <p:nvSpPr>
          <p:cNvPr id="3072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41990"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ea typeface="ＭＳ Ｐゴシック" pitchFamily="112" charset="-128"/>
              </a:defRPr>
            </a:lvl1pPr>
          </a:lstStyle>
          <a:p>
            <a:pPr>
              <a:defRPr/>
            </a:pPr>
            <a:endParaRPr lang="it-IT"/>
          </a:p>
        </p:txBody>
      </p:sp>
      <p:sp>
        <p:nvSpPr>
          <p:cNvPr id="41991"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ea typeface="ＭＳ Ｐゴシック" pitchFamily="112" charset="-128"/>
              </a:defRPr>
            </a:lvl1pPr>
          </a:lstStyle>
          <a:p>
            <a:pPr>
              <a:defRPr/>
            </a:pPr>
            <a:fld id="{78FDC1BE-BC5C-4383-8A28-C4E923C2DB7E}" type="slidenum">
              <a:rPr lang="it-IT"/>
              <a:pPr>
                <a:defRPr/>
              </a:pPr>
              <a:t>‹N›</a:t>
            </a:fld>
            <a:endParaRPr lang="it-IT"/>
          </a:p>
        </p:txBody>
      </p:sp>
    </p:spTree>
    <p:extLst>
      <p:ext uri="{BB962C8B-B14F-4D97-AF65-F5344CB8AC3E}">
        <p14:creationId xmlns:p14="http://schemas.microsoft.com/office/powerpoint/2010/main" val="28607979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112"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112"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112"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112"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11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atin typeface="Calibri" pitchFamily="96"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atin typeface="Calibri" pitchFamily="96" charset="0"/>
            </a:endParaRPr>
          </a:p>
        </p:txBody>
      </p:sp>
    </p:spTree>
    <p:extLst>
      <p:ext uri="{BB962C8B-B14F-4D97-AF65-F5344CB8AC3E}">
        <p14:creationId xmlns:p14="http://schemas.microsoft.com/office/powerpoint/2010/main" val="4177894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atin typeface="Calibri" pitchFamily="96" charset="0"/>
            </a:endParaRPr>
          </a:p>
        </p:txBody>
      </p:sp>
    </p:spTree>
    <p:extLst>
      <p:ext uri="{BB962C8B-B14F-4D97-AF65-F5344CB8AC3E}">
        <p14:creationId xmlns:p14="http://schemas.microsoft.com/office/powerpoint/2010/main" val="24557620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atin typeface="Calibri" pitchFamily="96" charset="0"/>
            </a:endParaRPr>
          </a:p>
        </p:txBody>
      </p:sp>
    </p:spTree>
    <p:extLst>
      <p:ext uri="{BB962C8B-B14F-4D97-AF65-F5344CB8AC3E}">
        <p14:creationId xmlns:p14="http://schemas.microsoft.com/office/powerpoint/2010/main" val="5185394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atin typeface="Calibri" pitchFamily="96"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dirty="0">
              <a:latin typeface="Calibri" pitchFamily="96"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dirty="0">
              <a:latin typeface="Calibri" pitchFamily="96" charset="0"/>
            </a:endParaRPr>
          </a:p>
        </p:txBody>
      </p:sp>
    </p:spTree>
    <p:extLst>
      <p:ext uri="{BB962C8B-B14F-4D97-AF65-F5344CB8AC3E}">
        <p14:creationId xmlns:p14="http://schemas.microsoft.com/office/powerpoint/2010/main" val="42551241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dirty="0">
              <a:latin typeface="Calibri" pitchFamily="96"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dirty="0">
              <a:latin typeface="Calibri" pitchFamily="96" charset="0"/>
            </a:endParaRPr>
          </a:p>
        </p:txBody>
      </p:sp>
    </p:spTree>
    <p:extLst>
      <p:ext uri="{BB962C8B-B14F-4D97-AF65-F5344CB8AC3E}">
        <p14:creationId xmlns:p14="http://schemas.microsoft.com/office/powerpoint/2010/main" val="41201074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atin typeface="Calibri" pitchFamily="96"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atin typeface="Calibri" pitchFamily="96" charset="0"/>
            </a:endParaRPr>
          </a:p>
        </p:txBody>
      </p:sp>
    </p:spTree>
    <p:extLst>
      <p:ext uri="{BB962C8B-B14F-4D97-AF65-F5344CB8AC3E}">
        <p14:creationId xmlns:p14="http://schemas.microsoft.com/office/powerpoint/2010/main" val="2121471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atin typeface="Calibri" pitchFamily="96" charset="0"/>
            </a:endParaRPr>
          </a:p>
        </p:txBody>
      </p:sp>
    </p:spTree>
    <p:extLst>
      <p:ext uri="{BB962C8B-B14F-4D97-AF65-F5344CB8AC3E}">
        <p14:creationId xmlns:p14="http://schemas.microsoft.com/office/powerpoint/2010/main" val="1581675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atin typeface="Calibri" pitchFamily="96"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atin typeface="Calibri" pitchFamily="96"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atin typeface="Calibri" pitchFamily="96" charset="0"/>
            </a:endParaRPr>
          </a:p>
        </p:txBody>
      </p:sp>
    </p:spTree>
    <p:extLst>
      <p:ext uri="{BB962C8B-B14F-4D97-AF65-F5344CB8AC3E}">
        <p14:creationId xmlns:p14="http://schemas.microsoft.com/office/powerpoint/2010/main" val="319576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atin typeface="Calibri" pitchFamily="96" charset="0"/>
            </a:endParaRPr>
          </a:p>
        </p:txBody>
      </p:sp>
    </p:spTree>
    <p:extLst>
      <p:ext uri="{BB962C8B-B14F-4D97-AF65-F5344CB8AC3E}">
        <p14:creationId xmlns:p14="http://schemas.microsoft.com/office/powerpoint/2010/main" val="1272778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atin typeface="Calibri" pitchFamily="96"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atin typeface="Calibri" pitchFamily="96" charset="0"/>
            </a:endParaRPr>
          </a:p>
        </p:txBody>
      </p:sp>
    </p:spTree>
    <p:extLst>
      <p:ext uri="{BB962C8B-B14F-4D97-AF65-F5344CB8AC3E}">
        <p14:creationId xmlns:p14="http://schemas.microsoft.com/office/powerpoint/2010/main" val="1390446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atin typeface="Calibri" pitchFamily="96" charset="0"/>
            </a:endParaRPr>
          </a:p>
        </p:txBody>
      </p:sp>
    </p:spTree>
    <p:extLst>
      <p:ext uri="{BB962C8B-B14F-4D97-AF65-F5344CB8AC3E}">
        <p14:creationId xmlns:p14="http://schemas.microsoft.com/office/powerpoint/2010/main" val="3344473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atin typeface="Calibri" pitchFamily="96" charset="0"/>
            </a:endParaRPr>
          </a:p>
        </p:txBody>
      </p:sp>
    </p:spTree>
    <p:extLst>
      <p:ext uri="{BB962C8B-B14F-4D97-AF65-F5344CB8AC3E}">
        <p14:creationId xmlns:p14="http://schemas.microsoft.com/office/powerpoint/2010/main" val="2614584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it-IT"/>
              <a:t>Fare clic per modificare lo stile del titolo</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1EF6495-3A54-4DCB-AA1F-52879FF3889B}" type="datetimeFigureOut">
              <a:rPr lang="de-DE" smtClean="0"/>
              <a:pPr/>
              <a:t>29.09.2021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68D5124-2006-441B-A6A6-3AFA122404E2}" type="slidenum">
              <a:rPr lang="de-DE" smtClean="0"/>
              <a:pPr/>
              <a:t>‹N›</a:t>
            </a:fld>
            <a:endParaRPr lang="de-DE"/>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BE3B4C06-4D9A-4B3B-AD9E-D32CE2643ED0}" type="datetimeFigureOut">
              <a:rPr lang="it-IT" smtClean="0"/>
              <a:pPr/>
              <a:t>29/09/2021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604E4AA-40C8-4377-9B4A-BB5DA60D66F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868237EA-6560-4FAC-9E04-BF24F5F31753}" type="datetimeFigureOut">
              <a:rPr lang="it-IT" smtClean="0"/>
              <a:pPr/>
              <a:t>29/09/2021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51783A4-E4C8-459B-9DA7-D59D5614E7A4}"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AE4EB1F1-B731-459C-9E2A-0ADD2F3E93C9}" type="datetimeFigureOut">
              <a:rPr lang="it-IT" smtClean="0"/>
              <a:pPr/>
              <a:t>29/09/2021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89B7050-0138-4979-835A-C642462551E2}"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7243D7A1-4A74-4633-8E21-8F7B52F16C0F}" type="datetimeFigureOut">
              <a:rPr lang="it-IT" smtClean="0"/>
              <a:pPr/>
              <a:t>29/09/2021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96EAF30-78B4-4AF1-BA4D-45F8E56186EC}" type="slidenum">
              <a:rPr lang="it-IT" smtClean="0"/>
              <a:pPr/>
              <a:t>‹N›</a:t>
            </a:fld>
            <a:endParaRPr lang="it-IT"/>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4"/>
          <p:cNvSpPr>
            <a:spLocks noGrp="1"/>
          </p:cNvSpPr>
          <p:nvPr>
            <p:ph type="dt" sz="half" idx="10"/>
          </p:nvPr>
        </p:nvSpPr>
        <p:spPr/>
        <p:txBody>
          <a:bodyPr/>
          <a:lstStyle/>
          <a:p>
            <a:fld id="{2511B66A-63EC-4634-A693-2C74F54CB3D2}" type="datetimeFigureOut">
              <a:rPr lang="it-IT" smtClean="0"/>
              <a:pPr/>
              <a:t>29/09/2021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D4751D4-3610-4BB9-B189-D9217703E14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7033DA5D-CFF4-4361-8E32-7C5A673B4E8B}" type="datetimeFigureOut">
              <a:rPr lang="it-IT" smtClean="0"/>
              <a:pPr/>
              <a:t>29/09/2021</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9580565E-5A32-4792-A001-82AEB0C4C53A}" type="slidenum">
              <a:rPr lang="it-IT" smtClean="0"/>
              <a:pPr/>
              <a:t>‹N›</a:t>
            </a:fld>
            <a:endParaRPr lang="it-IT"/>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E6CC5F11-4F7A-4E28-A940-6EC837420F06}" type="datetimeFigureOut">
              <a:rPr lang="it-IT" smtClean="0"/>
              <a:pPr/>
              <a:t>29/09/2021</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92494C38-CD17-4221-87E5-2AE406A6CB68}"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E5F0F-EA52-436C-8B14-E1B491D1FC69}" type="datetimeFigureOut">
              <a:rPr lang="it-IT" smtClean="0"/>
              <a:pPr/>
              <a:t>29/09/2021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F6545B8-D2C6-4A25-8190-D9A8BBBED18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it-IT"/>
              <a:t>Fare clic per modificare lo stile del titolo</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940E9325-6046-441D-993C-E139B0D90DA8}" type="datetimeFigureOut">
              <a:rPr lang="it-IT" smtClean="0"/>
              <a:pPr/>
              <a:t>29/09/2021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6334A44-71B1-4C8C-8A79-07574E3B536E}" type="slidenum">
              <a:rPr lang="it-IT" smtClean="0"/>
              <a:pPr/>
              <a:t>‹N›</a:t>
            </a:fld>
            <a:endParaRPr lang="it-IT"/>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it-IT"/>
              <a:t>Fare clic per modificare lo stile del titolo</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E87A0D4F-670F-498A-94D1-C0F023861CFD}" type="datetimeFigureOut">
              <a:rPr lang="it-IT" smtClean="0"/>
              <a:pPr/>
              <a:t>29/09/2021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F76CD34-3306-4EC7-870C-18BD5C513DBD}"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66BFB596-9DEB-4F9F-8696-A95F8D713C9A}" type="datetimeFigureOut">
              <a:rPr lang="it-IT" smtClean="0"/>
              <a:pPr/>
              <a:t>29/09/2021</a:t>
            </a:fld>
            <a:endParaRPr lang="it-IT"/>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it-IT"/>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13CE995C-2C67-4F9A-B027-72BC028EDE06}" type="slidenum">
              <a:rPr lang="it-IT" smtClean="0"/>
              <a:pPr/>
              <a:t>‹N›</a:t>
            </a:fld>
            <a:endParaRPr lang="it-IT"/>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p:txBody>
          <a:bodyPr/>
          <a:lstStyle/>
          <a:p>
            <a:r>
              <a:rPr lang="de-DE"/>
              <a:t>21.1.2015</a:t>
            </a:r>
            <a:endParaRPr lang="de-DE" dirty="0"/>
          </a:p>
        </p:txBody>
      </p:sp>
      <p:sp>
        <p:nvSpPr>
          <p:cNvPr id="6" name="Rectangle 5"/>
          <p:cNvSpPr>
            <a:spLocks noGrp="1" noChangeArrowheads="1"/>
          </p:cNvSpPr>
          <p:nvPr>
            <p:ph type="ftr" sz="quarter" idx="11"/>
          </p:nvPr>
        </p:nvSpPr>
        <p:spPr/>
        <p:txBody>
          <a:bodyPr/>
          <a:lstStyle/>
          <a:p>
            <a:endParaRPr lang="de-DE"/>
          </a:p>
        </p:txBody>
      </p:sp>
      <p:sp>
        <p:nvSpPr>
          <p:cNvPr id="2050" name="Rectangle 2"/>
          <p:cNvSpPr>
            <a:spLocks noGrp="1" noChangeArrowheads="1"/>
          </p:cNvSpPr>
          <p:nvPr>
            <p:ph type="ctrTitle" idx="4294967295"/>
          </p:nvPr>
        </p:nvSpPr>
        <p:spPr>
          <a:xfrm>
            <a:off x="719138" y="1884363"/>
            <a:ext cx="8424862" cy="2481262"/>
          </a:xfrm>
        </p:spPr>
        <p:txBody>
          <a:bodyPr>
            <a:normAutofit/>
          </a:bodyPr>
          <a:lstStyle/>
          <a:p>
            <a:pPr algn="ctr"/>
            <a:r>
              <a:rPr lang="it-IT" sz="3200" dirty="0">
                <a:solidFill>
                  <a:schemeClr val="accent1"/>
                </a:solidFill>
              </a:rPr>
              <a:t>BIOETHICS IN ITALY</a:t>
            </a:r>
            <a:br>
              <a:rPr lang="it-IT" sz="3200" dirty="0">
                <a:solidFill>
                  <a:schemeClr val="accent1"/>
                </a:solidFill>
              </a:rPr>
            </a:br>
            <a:r>
              <a:rPr lang="it-IT" sz="3200" dirty="0">
                <a:solidFill>
                  <a:schemeClr val="accent1"/>
                </a:solidFill>
              </a:rPr>
              <a:t>A first </a:t>
            </a:r>
            <a:r>
              <a:rPr lang="it-IT" sz="3200" dirty="0" err="1">
                <a:solidFill>
                  <a:schemeClr val="accent1"/>
                </a:solidFill>
              </a:rPr>
              <a:t>analysis</a:t>
            </a:r>
            <a:r>
              <a:rPr lang="it-IT" sz="3200" dirty="0">
                <a:solidFill>
                  <a:schemeClr val="accent1"/>
                </a:solidFill>
              </a:rPr>
              <a:t> </a:t>
            </a:r>
            <a:r>
              <a:rPr lang="it-IT" sz="3200" dirty="0" err="1">
                <a:solidFill>
                  <a:schemeClr val="accent1"/>
                </a:solidFill>
              </a:rPr>
              <a:t>trough</a:t>
            </a:r>
            <a:r>
              <a:rPr lang="it-IT" sz="3200" dirty="0">
                <a:solidFill>
                  <a:schemeClr val="accent1"/>
                </a:solidFill>
              </a:rPr>
              <a:t> the history of the </a:t>
            </a:r>
            <a:r>
              <a:rPr lang="it-IT" sz="3200" dirty="0" err="1">
                <a:solidFill>
                  <a:schemeClr val="accent1"/>
                </a:solidFill>
              </a:rPr>
              <a:t>italian</a:t>
            </a:r>
            <a:r>
              <a:rPr lang="it-IT" sz="3200" dirty="0">
                <a:solidFill>
                  <a:schemeClr val="accent1"/>
                </a:solidFill>
              </a:rPr>
              <a:t> </a:t>
            </a:r>
            <a:r>
              <a:rPr lang="it-IT" sz="3200" dirty="0" err="1">
                <a:solidFill>
                  <a:schemeClr val="accent1"/>
                </a:solidFill>
              </a:rPr>
              <a:t>Bioethics</a:t>
            </a:r>
            <a:r>
              <a:rPr lang="it-IT" sz="3200" dirty="0">
                <a:solidFill>
                  <a:schemeClr val="accent1"/>
                </a:solidFill>
              </a:rPr>
              <a:t> Centers</a:t>
            </a:r>
          </a:p>
        </p:txBody>
      </p:sp>
      <p:sp>
        <p:nvSpPr>
          <p:cNvPr id="2051" name="Rectangle 3"/>
          <p:cNvSpPr>
            <a:spLocks noGrp="1" noChangeArrowheads="1"/>
          </p:cNvSpPr>
          <p:nvPr>
            <p:ph type="subTitle" idx="4294967295"/>
          </p:nvPr>
        </p:nvSpPr>
        <p:spPr>
          <a:xfrm>
            <a:off x="3579813" y="4437063"/>
            <a:ext cx="5564187" cy="1800225"/>
          </a:xfrm>
        </p:spPr>
        <p:txBody>
          <a:bodyPr/>
          <a:lstStyle/>
          <a:p>
            <a:pPr marL="0" indent="0" algn="r">
              <a:buFont typeface="Wingdings" pitchFamily="96" charset="2"/>
              <a:buNone/>
            </a:pPr>
            <a:endParaRPr lang="it-IT" dirty="0"/>
          </a:p>
          <a:p>
            <a:pPr marL="0" indent="0" algn="ctr">
              <a:buFont typeface="Wingdings" pitchFamily="96" charset="2"/>
              <a:buNone/>
            </a:pPr>
            <a:r>
              <a:rPr lang="it-IT" sz="2400" dirty="0">
                <a:latin typeface="Times New Roman" pitchFamily="96" charset="0"/>
              </a:rPr>
              <a:t>Marianna Gensabella</a:t>
            </a:r>
          </a:p>
          <a:p>
            <a:pPr marL="0" indent="0" algn="ctr">
              <a:buFont typeface="Wingdings" pitchFamily="96" charset="2"/>
              <a:buNone/>
            </a:pPr>
            <a:r>
              <a:rPr lang="it-IT" dirty="0">
                <a:latin typeface="Times New Roman" pitchFamily="96" charset="0"/>
              </a:rPr>
              <a:t>Università di Messina</a:t>
            </a:r>
          </a:p>
          <a:p>
            <a:pPr marL="0" indent="0" algn="ctr">
              <a:buFont typeface="Wingdings" pitchFamily="96" charset="2"/>
              <a:buNone/>
            </a:pPr>
            <a:r>
              <a:rPr lang="it-IT" sz="2400" dirty="0">
                <a:latin typeface="Times New Roman" pitchFamily="96" charset="0"/>
              </a:rPr>
              <a:t>Comitato Nazionale per la Bioetica</a:t>
            </a:r>
          </a:p>
          <a:p>
            <a:pPr marL="0" indent="0" algn="ctr">
              <a:buFont typeface="Wingdings" pitchFamily="96" charset="2"/>
              <a:buNone/>
            </a:pPr>
            <a:endParaRPr lang="it-IT" sz="2000" dirty="0">
              <a:latin typeface="Times New Roman" pitchFamily="96" charset="0"/>
            </a:endParaRPr>
          </a:p>
        </p:txBody>
      </p:sp>
      <p:sp>
        <p:nvSpPr>
          <p:cNvPr id="3078" name="Rectangle 4"/>
          <p:cNvSpPr>
            <a:spLocks noChangeArrowheads="1"/>
          </p:cNvSpPr>
          <p:nvPr/>
        </p:nvSpPr>
        <p:spPr bwMode="auto">
          <a:xfrm>
            <a:off x="8453438" y="5243513"/>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endParaRPr lang="it-IT"/>
          </a:p>
          <a:p>
            <a:pPr eaLnBrk="0" hangingPunct="0"/>
            <a:endParaRPr lang="it-IT"/>
          </a:p>
        </p:txBody>
      </p:sp>
      <p:sp>
        <p:nvSpPr>
          <p:cNvPr id="3079" name="Rectangle 7"/>
          <p:cNvSpPr>
            <a:spLocks noChangeArrowheads="1"/>
          </p:cNvSpPr>
          <p:nvPr/>
        </p:nvSpPr>
        <p:spPr bwMode="auto">
          <a:xfrm>
            <a:off x="2282825" y="503396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it-IT"/>
          </a:p>
        </p:txBody>
      </p:sp>
      <p:sp>
        <p:nvSpPr>
          <p:cNvPr id="3080" name="Rectangle 9"/>
          <p:cNvSpPr>
            <a:spLocks noChangeArrowheads="1"/>
          </p:cNvSpPr>
          <p:nvPr/>
        </p:nvSpPr>
        <p:spPr bwMode="auto">
          <a:xfrm>
            <a:off x="3921125" y="40513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5" name="Segnaposto piè di pagina 4"/>
          <p:cNvSpPr>
            <a:spLocks noGrp="1"/>
          </p:cNvSpPr>
          <p:nvPr>
            <p:ph type="ftr" sz="quarter" idx="11"/>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15362" name="Rectangle 2"/>
          <p:cNvSpPr>
            <a:spLocks noGrp="1" noChangeArrowheads="1"/>
          </p:cNvSpPr>
          <p:nvPr>
            <p:ph type="title" idx="4294967295"/>
          </p:nvPr>
        </p:nvSpPr>
        <p:spPr>
          <a:xfrm>
            <a:off x="482947" y="441435"/>
            <a:ext cx="8178105" cy="441434"/>
          </a:xfrm>
        </p:spPr>
        <p:txBody>
          <a:bodyPr>
            <a:noAutofit/>
          </a:bodyPr>
          <a:lstStyle/>
          <a:p>
            <a:pPr algn="ctr"/>
            <a:r>
              <a:rPr lang="it-IT" sz="2400" dirty="0" err="1">
                <a:solidFill>
                  <a:srgbClr val="FF0000"/>
                </a:solidFill>
              </a:rPr>
              <a:t>Transfromed</a:t>
            </a:r>
            <a:r>
              <a:rPr lang="it-IT" sz="2400" dirty="0">
                <a:solidFill>
                  <a:srgbClr val="FF0000"/>
                </a:solidFill>
              </a:rPr>
              <a:t> Centers</a:t>
            </a:r>
          </a:p>
        </p:txBody>
      </p:sp>
      <p:sp>
        <p:nvSpPr>
          <p:cNvPr id="15363" name="Rectangle 3"/>
          <p:cNvSpPr>
            <a:spLocks noGrp="1" noChangeArrowheads="1"/>
          </p:cNvSpPr>
          <p:nvPr>
            <p:ph type="body" idx="4294967295"/>
          </p:nvPr>
        </p:nvSpPr>
        <p:spPr>
          <a:xfrm>
            <a:off x="395536" y="1040524"/>
            <a:ext cx="7772400" cy="5479546"/>
          </a:xfrm>
        </p:spPr>
        <p:txBody>
          <a:bodyPr>
            <a:normAutofit/>
          </a:bodyPr>
          <a:lstStyle/>
          <a:p>
            <a:pPr algn="just">
              <a:lnSpc>
                <a:spcPct val="80000"/>
              </a:lnSpc>
            </a:pPr>
            <a:r>
              <a:rPr lang="it-IT" dirty="0"/>
              <a:t>Some Centers </a:t>
            </a:r>
            <a:r>
              <a:rPr lang="it-IT" dirty="0" err="1"/>
              <a:t>have</a:t>
            </a:r>
            <a:r>
              <a:rPr lang="it-IT" dirty="0"/>
              <a:t> </a:t>
            </a:r>
            <a:r>
              <a:rPr lang="it-IT" dirty="0" err="1"/>
              <a:t>changed</a:t>
            </a:r>
            <a:r>
              <a:rPr lang="it-IT" dirty="0"/>
              <a:t> </a:t>
            </a:r>
            <a:r>
              <a:rPr lang="it-IT" dirty="0" err="1"/>
              <a:t>their</a:t>
            </a:r>
            <a:r>
              <a:rPr lang="it-IT" dirty="0"/>
              <a:t> name and director, </a:t>
            </a:r>
            <a:r>
              <a:rPr lang="it-IT" dirty="0" err="1"/>
              <a:t>while</a:t>
            </a:r>
            <a:r>
              <a:rPr lang="it-IT" dirty="0"/>
              <a:t> </a:t>
            </a:r>
            <a:r>
              <a:rPr lang="it-IT" dirty="0" err="1"/>
              <a:t>maintaining</a:t>
            </a:r>
            <a:r>
              <a:rPr lang="it-IT" dirty="0"/>
              <a:t> the </a:t>
            </a:r>
            <a:r>
              <a:rPr lang="it-IT" dirty="0" err="1"/>
              <a:t>same</a:t>
            </a:r>
            <a:r>
              <a:rPr lang="it-IT" dirty="0"/>
              <a:t> vision of </a:t>
            </a:r>
            <a:r>
              <a:rPr lang="it-IT" dirty="0" err="1"/>
              <a:t>bioethics</a:t>
            </a:r>
            <a:r>
              <a:rPr lang="it-IT" dirty="0"/>
              <a:t> and the </a:t>
            </a:r>
            <a:r>
              <a:rPr lang="it-IT" dirty="0" err="1"/>
              <a:t>same</a:t>
            </a:r>
            <a:r>
              <a:rPr lang="it-IT" dirty="0"/>
              <a:t> </a:t>
            </a:r>
            <a:r>
              <a:rPr lang="it-IT" dirty="0" err="1"/>
              <a:t>purposes</a:t>
            </a:r>
            <a:r>
              <a:rPr lang="it-IT" dirty="0"/>
              <a:t>:</a:t>
            </a:r>
          </a:p>
          <a:p>
            <a:pPr algn="just">
              <a:lnSpc>
                <a:spcPct val="80000"/>
              </a:lnSpc>
            </a:pPr>
            <a:r>
              <a:rPr lang="it-IT" dirty="0"/>
              <a:t>The Institute of </a:t>
            </a:r>
            <a:r>
              <a:rPr lang="it-IT" dirty="0" err="1"/>
              <a:t>Bioethics</a:t>
            </a:r>
            <a:r>
              <a:rPr lang="it-IT" dirty="0"/>
              <a:t> </a:t>
            </a:r>
            <a:r>
              <a:rPr lang="it-IT" dirty="0" err="1"/>
              <a:t>at</a:t>
            </a:r>
            <a:r>
              <a:rPr lang="it-IT" dirty="0"/>
              <a:t> the </a:t>
            </a:r>
            <a:r>
              <a:rPr lang="it-IT" dirty="0" err="1"/>
              <a:t>Catholic</a:t>
            </a:r>
            <a:r>
              <a:rPr lang="it-IT" dirty="0"/>
              <a:t> University of Rome, </a:t>
            </a:r>
            <a:r>
              <a:rPr lang="it-IT" dirty="0" err="1"/>
              <a:t>directed</a:t>
            </a:r>
            <a:r>
              <a:rPr lang="it-IT" dirty="0"/>
              <a:t> by Elio Sgreccia </a:t>
            </a:r>
            <a:r>
              <a:rPr lang="it-IT" dirty="0" err="1"/>
              <a:t>has</a:t>
            </a:r>
            <a:r>
              <a:rPr lang="it-IT" dirty="0"/>
              <a:t> </a:t>
            </a:r>
            <a:r>
              <a:rPr lang="it-IT" dirty="0" err="1"/>
              <a:t>become</a:t>
            </a:r>
            <a:r>
              <a:rPr lang="it-IT" dirty="0"/>
              <a:t> the </a:t>
            </a:r>
            <a:r>
              <a:rPr lang="it-IT" dirty="0" err="1"/>
              <a:t>section</a:t>
            </a:r>
            <a:r>
              <a:rPr lang="it-IT" dirty="0"/>
              <a:t> of the Department of </a:t>
            </a:r>
            <a:r>
              <a:rPr lang="it-IT" dirty="0" err="1"/>
              <a:t>Safety</a:t>
            </a:r>
            <a:r>
              <a:rPr lang="it-IT" dirty="0"/>
              <a:t> and </a:t>
            </a:r>
            <a:r>
              <a:rPr lang="it-IT" dirty="0" err="1"/>
              <a:t>Bioethics</a:t>
            </a:r>
            <a:r>
              <a:rPr lang="it-IT" dirty="0"/>
              <a:t> of the </a:t>
            </a:r>
            <a:r>
              <a:rPr lang="it-IT" dirty="0" err="1"/>
              <a:t>Catholic</a:t>
            </a:r>
            <a:r>
              <a:rPr lang="it-IT" dirty="0"/>
              <a:t> University of Rome, </a:t>
            </a:r>
            <a:r>
              <a:rPr lang="it-IT" dirty="0" err="1"/>
              <a:t>Bioethics</a:t>
            </a:r>
            <a:r>
              <a:rPr lang="it-IT" dirty="0"/>
              <a:t> and </a:t>
            </a:r>
            <a:r>
              <a:rPr lang="it-IT" dirty="0" err="1"/>
              <a:t>Medical</a:t>
            </a:r>
            <a:r>
              <a:rPr lang="it-IT" dirty="0"/>
              <a:t> </a:t>
            </a:r>
            <a:r>
              <a:rPr lang="it-IT" dirty="0" err="1"/>
              <a:t>Humanities</a:t>
            </a:r>
            <a:r>
              <a:rPr lang="it-IT" dirty="0"/>
              <a:t>, </a:t>
            </a:r>
            <a:r>
              <a:rPr lang="it-IT" dirty="0" err="1"/>
              <a:t>directed</a:t>
            </a:r>
            <a:r>
              <a:rPr lang="it-IT" dirty="0"/>
              <a:t> by Antonio G. Spagnolo. The </a:t>
            </a:r>
            <a:r>
              <a:rPr lang="it-IT" dirty="0" err="1"/>
              <a:t>same</a:t>
            </a:r>
            <a:r>
              <a:rPr lang="it-IT" dirty="0"/>
              <a:t> vision of </a:t>
            </a:r>
            <a:r>
              <a:rPr lang="it-IT" dirty="0" err="1"/>
              <a:t>bioethics</a:t>
            </a:r>
            <a:r>
              <a:rPr lang="it-IT" dirty="0"/>
              <a:t> and the </a:t>
            </a:r>
            <a:r>
              <a:rPr lang="it-IT" dirty="0" err="1"/>
              <a:t>same</a:t>
            </a:r>
            <a:r>
              <a:rPr lang="it-IT" dirty="0"/>
              <a:t> </a:t>
            </a:r>
            <a:r>
              <a:rPr lang="it-IT" dirty="0" err="1"/>
              <a:t>purpose</a:t>
            </a:r>
            <a:r>
              <a:rPr lang="it-IT" dirty="0"/>
              <a:t> can be </a:t>
            </a:r>
            <a:r>
              <a:rPr lang="it-IT" dirty="0" err="1"/>
              <a:t>founded</a:t>
            </a:r>
            <a:r>
              <a:rPr lang="it-IT" dirty="0"/>
              <a:t> in the University Center for </a:t>
            </a:r>
            <a:r>
              <a:rPr lang="it-IT" dirty="0" err="1"/>
              <a:t>Bioethics</a:t>
            </a:r>
            <a:r>
              <a:rPr lang="it-IT" dirty="0"/>
              <a:t> and Life Sciences of the </a:t>
            </a:r>
            <a:r>
              <a:rPr lang="it-IT" dirty="0" err="1"/>
              <a:t>Catholic</a:t>
            </a:r>
            <a:r>
              <a:rPr lang="it-IT" dirty="0"/>
              <a:t> University of Milan, </a:t>
            </a:r>
            <a:r>
              <a:rPr lang="it-IT" dirty="0" err="1"/>
              <a:t>directed</a:t>
            </a:r>
            <a:r>
              <a:rPr lang="it-IT" dirty="0"/>
              <a:t> for long </a:t>
            </a:r>
            <a:r>
              <a:rPr lang="it-IT" dirty="0" err="1"/>
              <a:t>years</a:t>
            </a:r>
            <a:r>
              <a:rPr lang="it-IT" dirty="0"/>
              <a:t> by Adriano Pessina and </a:t>
            </a:r>
            <a:r>
              <a:rPr lang="it-IT" dirty="0" err="1"/>
              <a:t>now</a:t>
            </a:r>
            <a:r>
              <a:rPr lang="it-IT" dirty="0"/>
              <a:t> by Massimo Antonelli. In the new Centers </a:t>
            </a:r>
            <a:r>
              <a:rPr lang="it-IT" dirty="0" err="1"/>
              <a:t>we</a:t>
            </a:r>
            <a:r>
              <a:rPr lang="it-IT" dirty="0"/>
              <a:t> can </a:t>
            </a:r>
            <a:r>
              <a:rPr lang="it-IT" dirty="0" err="1"/>
              <a:t>see</a:t>
            </a:r>
            <a:r>
              <a:rPr lang="it-IT" dirty="0"/>
              <a:t> a </a:t>
            </a:r>
            <a:r>
              <a:rPr lang="it-IT" dirty="0" err="1"/>
              <a:t>greater</a:t>
            </a:r>
            <a:r>
              <a:rPr lang="it-IT" dirty="0"/>
              <a:t> </a:t>
            </a:r>
            <a:r>
              <a:rPr lang="it-IT" dirty="0" err="1"/>
              <a:t>interest</a:t>
            </a:r>
            <a:r>
              <a:rPr lang="it-IT" dirty="0"/>
              <a:t> in </a:t>
            </a:r>
            <a:r>
              <a:rPr lang="it-IT" dirty="0" err="1"/>
              <a:t>environmental</a:t>
            </a:r>
            <a:r>
              <a:rPr lang="it-IT" dirty="0"/>
              <a:t> </a:t>
            </a:r>
            <a:r>
              <a:rPr lang="it-IT" dirty="0" err="1"/>
              <a:t>bioethics</a:t>
            </a:r>
            <a:r>
              <a:rPr lang="it-IT" dirty="0"/>
              <a:t>.</a:t>
            </a:r>
          </a:p>
          <a:p>
            <a:pPr algn="just">
              <a:lnSpc>
                <a:spcPct val="80000"/>
              </a:lnSpc>
            </a:pPr>
            <a:r>
              <a:rPr lang="it-IT" dirty="0"/>
              <a:t>The </a:t>
            </a:r>
            <a:r>
              <a:rPr lang="it-IT" dirty="0" err="1"/>
              <a:t>Sicilian</a:t>
            </a:r>
            <a:r>
              <a:rPr lang="it-IT" dirty="0"/>
              <a:t> Institute of </a:t>
            </a:r>
            <a:r>
              <a:rPr lang="it-IT" dirty="0" err="1"/>
              <a:t>Bioethics</a:t>
            </a:r>
            <a:r>
              <a:rPr lang="it-IT" dirty="0"/>
              <a:t>, </a:t>
            </a:r>
            <a:r>
              <a:rPr lang="it-IT" dirty="0" err="1"/>
              <a:t>directed</a:t>
            </a:r>
            <a:r>
              <a:rPr lang="it-IT" dirty="0"/>
              <a:t> by Salvatore Privitera, </a:t>
            </a:r>
            <a:r>
              <a:rPr lang="it-IT" dirty="0" err="1"/>
              <a:t>has</a:t>
            </a:r>
            <a:r>
              <a:rPr lang="it-IT" dirty="0"/>
              <a:t> </a:t>
            </a:r>
            <a:r>
              <a:rPr lang="it-IT" dirty="0" err="1"/>
              <a:t>become</a:t>
            </a:r>
            <a:r>
              <a:rPr lang="it-IT" dirty="0"/>
              <a:t> The «Salvatore </a:t>
            </a:r>
            <a:r>
              <a:rPr lang="it-IT" dirty="0" err="1"/>
              <a:t>Privtera</a:t>
            </a:r>
            <a:r>
              <a:rPr lang="it-IT" dirty="0"/>
              <a:t>» Institute of </a:t>
            </a:r>
            <a:r>
              <a:rPr lang="it-IT" dirty="0" err="1"/>
              <a:t>Bioethics</a:t>
            </a:r>
            <a:r>
              <a:rPr lang="it-IT" dirty="0"/>
              <a:t>, </a:t>
            </a:r>
            <a:r>
              <a:rPr lang="it-IT" dirty="0" err="1"/>
              <a:t>directed</a:t>
            </a:r>
            <a:r>
              <a:rPr lang="it-IT" dirty="0"/>
              <a:t> by Salvino Leone.</a:t>
            </a:r>
            <a:endParaRPr lang="it-IT" sz="2000" dirty="0"/>
          </a:p>
          <a:p>
            <a:pPr algn="just"/>
            <a:endParaRPr lang="it-IT" sz="2000" dirty="0"/>
          </a:p>
        </p:txBody>
      </p:sp>
    </p:spTree>
    <p:extLst>
      <p:ext uri="{BB962C8B-B14F-4D97-AF65-F5344CB8AC3E}">
        <p14:creationId xmlns:p14="http://schemas.microsoft.com/office/powerpoint/2010/main" val="1911558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5" name="Segnaposto piè di pagina 4"/>
          <p:cNvSpPr>
            <a:spLocks noGrp="1"/>
          </p:cNvSpPr>
          <p:nvPr>
            <p:ph type="ftr" sz="quarter" idx="11"/>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15362" name="Rectangle 2"/>
          <p:cNvSpPr>
            <a:spLocks noGrp="1" noChangeArrowheads="1"/>
          </p:cNvSpPr>
          <p:nvPr>
            <p:ph type="title" idx="4294967295"/>
          </p:nvPr>
        </p:nvSpPr>
        <p:spPr>
          <a:xfrm>
            <a:off x="482947" y="441435"/>
            <a:ext cx="8178105" cy="441434"/>
          </a:xfrm>
        </p:spPr>
        <p:txBody>
          <a:bodyPr>
            <a:noAutofit/>
          </a:bodyPr>
          <a:lstStyle/>
          <a:p>
            <a:pPr algn="ctr"/>
            <a:r>
              <a:rPr lang="it-IT" sz="2400" dirty="0">
                <a:solidFill>
                  <a:srgbClr val="FF0000"/>
                </a:solidFill>
              </a:rPr>
              <a:t>A separate case: The </a:t>
            </a:r>
            <a:r>
              <a:rPr lang="it-IT" sz="2400" dirty="0" err="1">
                <a:solidFill>
                  <a:srgbClr val="FF0000"/>
                </a:solidFill>
              </a:rPr>
              <a:t>Italian</a:t>
            </a:r>
            <a:r>
              <a:rPr lang="it-IT" sz="2400" dirty="0">
                <a:solidFill>
                  <a:srgbClr val="FF0000"/>
                </a:solidFill>
              </a:rPr>
              <a:t> Institute of </a:t>
            </a:r>
            <a:r>
              <a:rPr lang="it-IT" sz="2400" dirty="0" err="1">
                <a:solidFill>
                  <a:srgbClr val="FF0000"/>
                </a:solidFill>
              </a:rPr>
              <a:t>Bioethics</a:t>
            </a:r>
            <a:endParaRPr lang="it-IT" sz="2400" dirty="0">
              <a:solidFill>
                <a:srgbClr val="FF0000"/>
              </a:solidFill>
            </a:endParaRPr>
          </a:p>
        </p:txBody>
      </p:sp>
      <p:sp>
        <p:nvSpPr>
          <p:cNvPr id="15363" name="Rectangle 3"/>
          <p:cNvSpPr>
            <a:spLocks noGrp="1" noChangeArrowheads="1"/>
          </p:cNvSpPr>
          <p:nvPr>
            <p:ph type="body" idx="4294967295"/>
          </p:nvPr>
        </p:nvSpPr>
        <p:spPr>
          <a:xfrm>
            <a:off x="395536" y="1040524"/>
            <a:ext cx="7772400" cy="5479546"/>
          </a:xfrm>
        </p:spPr>
        <p:txBody>
          <a:bodyPr>
            <a:normAutofit/>
          </a:bodyPr>
          <a:lstStyle/>
          <a:p>
            <a:pPr algn="just"/>
            <a:r>
              <a:rPr lang="it-IT" sz="2000" dirty="0"/>
              <a:t>The </a:t>
            </a:r>
            <a:r>
              <a:rPr lang="it-IT" sz="2000" dirty="0" err="1"/>
              <a:t>Italian</a:t>
            </a:r>
            <a:r>
              <a:rPr lang="it-IT" sz="2000" dirty="0"/>
              <a:t> Institute of </a:t>
            </a:r>
            <a:r>
              <a:rPr lang="it-IT" sz="2000" dirty="0" err="1"/>
              <a:t>Bioethics</a:t>
            </a:r>
            <a:r>
              <a:rPr lang="it-IT" sz="2000" dirty="0"/>
              <a:t> </a:t>
            </a:r>
            <a:r>
              <a:rPr lang="it-IT" sz="2000" dirty="0" err="1"/>
              <a:t>was</a:t>
            </a:r>
            <a:r>
              <a:rPr lang="it-IT" sz="2000" dirty="0"/>
              <a:t> </a:t>
            </a:r>
            <a:r>
              <a:rPr lang="it-IT" sz="2000" dirty="0" err="1"/>
              <a:t>founded</a:t>
            </a:r>
            <a:r>
              <a:rPr lang="it-IT" sz="2000" dirty="0"/>
              <a:t> in 1993 in Genova, by Luisella Battaglia,  </a:t>
            </a:r>
            <a:r>
              <a:rPr lang="it-IT" sz="2000" dirty="0" err="1"/>
              <a:t>who</a:t>
            </a:r>
            <a:r>
              <a:rPr lang="it-IT" sz="2000" dirty="0"/>
              <a:t> </a:t>
            </a:r>
            <a:r>
              <a:rPr lang="it-IT" sz="2000" dirty="0" err="1"/>
              <a:t>had</a:t>
            </a:r>
            <a:r>
              <a:rPr lang="it-IT" sz="2000" dirty="0"/>
              <a:t> </a:t>
            </a:r>
            <a:r>
              <a:rPr lang="it-IT" sz="2000" dirty="0" err="1"/>
              <a:t>been</a:t>
            </a:r>
            <a:r>
              <a:rPr lang="it-IT" sz="2000" dirty="0"/>
              <a:t> director of the </a:t>
            </a:r>
            <a:r>
              <a:rPr lang="it-IT" sz="2000" dirty="0" err="1"/>
              <a:t>Bioethics</a:t>
            </a:r>
            <a:r>
              <a:rPr lang="it-IT" sz="2000" dirty="0"/>
              <a:t> center of Genova.</a:t>
            </a:r>
          </a:p>
          <a:p>
            <a:pPr algn="just"/>
            <a:r>
              <a:rPr lang="it-IT" sz="2000" dirty="0" err="1"/>
              <a:t>It</a:t>
            </a:r>
            <a:r>
              <a:rPr lang="it-IT" sz="2000" dirty="0"/>
              <a:t> </a:t>
            </a:r>
            <a:r>
              <a:rPr lang="it-IT" sz="2000" dirty="0" err="1"/>
              <a:t>cannot</a:t>
            </a:r>
            <a:r>
              <a:rPr lang="it-IT" sz="2000" dirty="0"/>
              <a:t> be </a:t>
            </a:r>
            <a:r>
              <a:rPr lang="it-IT" sz="2000" dirty="0" err="1"/>
              <a:t>said</a:t>
            </a:r>
            <a:r>
              <a:rPr lang="it-IT" sz="2000" dirty="0"/>
              <a:t> </a:t>
            </a:r>
            <a:r>
              <a:rPr lang="it-IT" sz="2000" dirty="0" err="1"/>
              <a:t>that</a:t>
            </a:r>
            <a:r>
              <a:rPr lang="it-IT" sz="2000" dirty="0"/>
              <a:t> the Institute </a:t>
            </a:r>
            <a:r>
              <a:rPr lang="it-IT" sz="2000" dirty="0" err="1"/>
              <a:t>is</a:t>
            </a:r>
            <a:r>
              <a:rPr lang="it-IT" sz="2000" dirty="0"/>
              <a:t> a </a:t>
            </a:r>
            <a:r>
              <a:rPr lang="it-IT" sz="2000" dirty="0" err="1"/>
              <a:t>transformation</a:t>
            </a:r>
            <a:r>
              <a:rPr lang="it-IT" sz="2000" dirty="0"/>
              <a:t> of </a:t>
            </a:r>
            <a:r>
              <a:rPr lang="it-IT" sz="2000" dirty="0" err="1"/>
              <a:t>that</a:t>
            </a:r>
            <a:r>
              <a:rPr lang="it-IT" sz="2000" dirty="0"/>
              <a:t> Center. </a:t>
            </a:r>
            <a:r>
              <a:rPr lang="it-IT" sz="2000" dirty="0" err="1"/>
              <a:t>While</a:t>
            </a:r>
            <a:r>
              <a:rPr lang="it-IT" sz="2000" dirty="0"/>
              <a:t> </a:t>
            </a:r>
            <a:r>
              <a:rPr lang="it-IT" sz="2000" dirty="0" err="1"/>
              <a:t>taking</a:t>
            </a:r>
            <a:r>
              <a:rPr lang="it-IT" sz="2000" dirty="0"/>
              <a:t> up a strong </a:t>
            </a:r>
            <a:r>
              <a:rPr lang="it-IT" sz="2000" dirty="0" err="1"/>
              <a:t>interest</a:t>
            </a:r>
            <a:r>
              <a:rPr lang="it-IT" sz="2000" dirty="0"/>
              <a:t> in </a:t>
            </a:r>
            <a:r>
              <a:rPr lang="it-IT" sz="2000" dirty="0" err="1"/>
              <a:t>animal</a:t>
            </a:r>
            <a:r>
              <a:rPr lang="it-IT" sz="2000" dirty="0"/>
              <a:t> and </a:t>
            </a:r>
            <a:r>
              <a:rPr lang="it-IT" sz="2000" dirty="0" err="1"/>
              <a:t>environmental</a:t>
            </a:r>
            <a:r>
              <a:rPr lang="it-IT" sz="2000" dirty="0"/>
              <a:t> </a:t>
            </a:r>
            <a:r>
              <a:rPr lang="it-IT" sz="2000" dirty="0" err="1"/>
              <a:t>bioethics</a:t>
            </a:r>
            <a:r>
              <a:rPr lang="it-IT" sz="2000" dirty="0"/>
              <a:t>, the Institute </a:t>
            </a:r>
            <a:r>
              <a:rPr lang="it-IT" sz="2000" dirty="0" err="1"/>
              <a:t>was</a:t>
            </a:r>
            <a:r>
              <a:rPr lang="it-IT" sz="2000" dirty="0"/>
              <a:t> </a:t>
            </a:r>
            <a:r>
              <a:rPr lang="it-IT" sz="2000" dirty="0" err="1"/>
              <a:t>born</a:t>
            </a:r>
            <a:r>
              <a:rPr lang="it-IT" sz="2000" dirty="0"/>
              <a:t> with a national </a:t>
            </a:r>
            <a:r>
              <a:rPr lang="it-IT" sz="2000" dirty="0" err="1"/>
              <a:t>vocation</a:t>
            </a:r>
            <a:r>
              <a:rPr lang="it-IT" sz="2000" dirty="0"/>
              <a:t> and spreads to </a:t>
            </a:r>
            <a:r>
              <a:rPr lang="it-IT" sz="2000" dirty="0" err="1"/>
              <a:t>various</a:t>
            </a:r>
            <a:r>
              <a:rPr lang="it-IT" sz="2000" dirty="0"/>
              <a:t> </a:t>
            </a:r>
            <a:r>
              <a:rPr lang="it-IT" sz="2000" dirty="0" err="1"/>
              <a:t>regions</a:t>
            </a:r>
            <a:r>
              <a:rPr lang="it-IT" sz="2000" dirty="0"/>
              <a:t> of </a:t>
            </a:r>
            <a:r>
              <a:rPr lang="it-IT" sz="2000" dirty="0" err="1"/>
              <a:t>Italy</a:t>
            </a:r>
            <a:r>
              <a:rPr lang="it-IT" sz="2000" dirty="0"/>
              <a:t>. </a:t>
            </a:r>
            <a:r>
              <a:rPr lang="it-IT" sz="2000" dirty="0" err="1"/>
              <a:t>Moreover</a:t>
            </a:r>
            <a:r>
              <a:rPr lang="it-IT" sz="2000" dirty="0"/>
              <a:t>, the Institute </a:t>
            </a:r>
            <a:r>
              <a:rPr lang="it-IT" sz="2000" dirty="0" err="1"/>
              <a:t>has</a:t>
            </a:r>
            <a:r>
              <a:rPr lang="it-IT" sz="2000" dirty="0"/>
              <a:t> a </a:t>
            </a:r>
            <a:r>
              <a:rPr lang="it-IT" sz="2000" dirty="0" err="1"/>
              <a:t>marked</a:t>
            </a:r>
            <a:r>
              <a:rPr lang="it-IT" sz="2000" dirty="0"/>
              <a:t> liberal and </a:t>
            </a:r>
            <a:r>
              <a:rPr lang="it-IT" sz="2000" dirty="0" err="1"/>
              <a:t>pluralist</a:t>
            </a:r>
            <a:r>
              <a:rPr lang="it-IT" sz="2000" dirty="0"/>
              <a:t> </a:t>
            </a:r>
            <a:r>
              <a:rPr lang="it-IT" sz="2000" dirty="0" err="1"/>
              <a:t>vocation</a:t>
            </a:r>
            <a:r>
              <a:rPr lang="it-IT" sz="2000" dirty="0"/>
              <a:t> with an </a:t>
            </a:r>
            <a:r>
              <a:rPr lang="it-IT" sz="2000" dirty="0" err="1"/>
              <a:t>openess</a:t>
            </a:r>
            <a:r>
              <a:rPr lang="it-IT" sz="2000" dirty="0"/>
              <a:t> to the </a:t>
            </a:r>
            <a:r>
              <a:rPr lang="it-IT" sz="2000" dirty="0" err="1"/>
              <a:t>Catholic</a:t>
            </a:r>
            <a:r>
              <a:rPr lang="it-IT" sz="2000" dirty="0"/>
              <a:t> world, </a:t>
            </a:r>
            <a:r>
              <a:rPr lang="it-IT" sz="2000" dirty="0" err="1"/>
              <a:t>which</a:t>
            </a:r>
            <a:r>
              <a:rPr lang="it-IT" sz="2000" dirty="0"/>
              <a:t> over the </a:t>
            </a:r>
            <a:r>
              <a:rPr lang="it-IT" sz="2000" dirty="0" err="1"/>
              <a:t>years</a:t>
            </a:r>
            <a:r>
              <a:rPr lang="it-IT" sz="2000" dirty="0"/>
              <a:t> </a:t>
            </a:r>
            <a:r>
              <a:rPr lang="it-IT" sz="2000" dirty="0" err="1"/>
              <a:t>failed</a:t>
            </a:r>
            <a:r>
              <a:rPr lang="it-IT" sz="2000" dirty="0"/>
              <a:t> the Center of Genova.</a:t>
            </a:r>
          </a:p>
        </p:txBody>
      </p:sp>
    </p:spTree>
    <p:extLst>
      <p:ext uri="{BB962C8B-B14F-4D97-AF65-F5344CB8AC3E}">
        <p14:creationId xmlns:p14="http://schemas.microsoft.com/office/powerpoint/2010/main" val="2823147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5" name="Segnaposto piè di pagina 4"/>
          <p:cNvSpPr>
            <a:spLocks noGrp="1"/>
          </p:cNvSpPr>
          <p:nvPr>
            <p:ph type="ftr" sz="quarter" idx="11"/>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15362" name="Rectangle 2"/>
          <p:cNvSpPr>
            <a:spLocks noGrp="1" noChangeArrowheads="1"/>
          </p:cNvSpPr>
          <p:nvPr>
            <p:ph type="title" idx="4294967295"/>
          </p:nvPr>
        </p:nvSpPr>
        <p:spPr>
          <a:xfrm>
            <a:off x="482947" y="284099"/>
            <a:ext cx="8178105" cy="552613"/>
          </a:xfrm>
        </p:spPr>
        <p:txBody>
          <a:bodyPr>
            <a:noAutofit/>
          </a:bodyPr>
          <a:lstStyle/>
          <a:p>
            <a:pPr algn="ctr"/>
            <a:r>
              <a:rPr lang="it-IT" sz="2400" dirty="0">
                <a:solidFill>
                  <a:srgbClr val="FF0000"/>
                </a:solidFill>
              </a:rPr>
              <a:t>The Institute of </a:t>
            </a:r>
            <a:r>
              <a:rPr lang="it-IT" sz="2400" dirty="0" err="1">
                <a:solidFill>
                  <a:srgbClr val="FF0000"/>
                </a:solidFill>
              </a:rPr>
              <a:t>Bioethics</a:t>
            </a:r>
            <a:r>
              <a:rPr lang="it-IT" sz="2400" dirty="0">
                <a:solidFill>
                  <a:srgbClr val="FF0000"/>
                </a:solidFill>
              </a:rPr>
              <a:t> </a:t>
            </a:r>
            <a:r>
              <a:rPr lang="it-IT" sz="2400" dirty="0" err="1">
                <a:solidFill>
                  <a:srgbClr val="FF0000"/>
                </a:solidFill>
              </a:rPr>
              <a:t>at</a:t>
            </a:r>
            <a:r>
              <a:rPr lang="it-IT" sz="2400" dirty="0">
                <a:solidFill>
                  <a:srgbClr val="FF0000"/>
                </a:solidFill>
              </a:rPr>
              <a:t> the </a:t>
            </a:r>
            <a:r>
              <a:rPr lang="it-IT" sz="2400" dirty="0" err="1">
                <a:solidFill>
                  <a:srgbClr val="FF0000"/>
                </a:solidFill>
              </a:rPr>
              <a:t>Catholic</a:t>
            </a:r>
            <a:r>
              <a:rPr lang="it-IT" sz="2400" dirty="0">
                <a:solidFill>
                  <a:srgbClr val="FF0000"/>
                </a:solidFill>
              </a:rPr>
              <a:t> University of Rome</a:t>
            </a:r>
          </a:p>
        </p:txBody>
      </p:sp>
      <p:sp>
        <p:nvSpPr>
          <p:cNvPr id="15363" name="Rectangle 3"/>
          <p:cNvSpPr>
            <a:spLocks noGrp="1" noChangeArrowheads="1"/>
          </p:cNvSpPr>
          <p:nvPr>
            <p:ph type="body" idx="4294967295"/>
          </p:nvPr>
        </p:nvSpPr>
        <p:spPr>
          <a:xfrm>
            <a:off x="395536" y="1040524"/>
            <a:ext cx="7772400" cy="5479546"/>
          </a:xfrm>
        </p:spPr>
        <p:txBody>
          <a:bodyPr>
            <a:normAutofit/>
          </a:bodyPr>
          <a:lstStyle/>
          <a:p>
            <a:pPr algn="just"/>
            <a:r>
              <a:rPr lang="it-IT" sz="2000" dirty="0" err="1"/>
              <a:t>Established</a:t>
            </a:r>
            <a:r>
              <a:rPr lang="it-IT" sz="2000" dirty="0"/>
              <a:t> in 1985 </a:t>
            </a:r>
            <a:r>
              <a:rPr lang="it-IT" sz="2000" dirty="0" err="1"/>
              <a:t>as</a:t>
            </a:r>
            <a:r>
              <a:rPr lang="it-IT" sz="2000" dirty="0"/>
              <a:t> a Center of </a:t>
            </a:r>
            <a:r>
              <a:rPr lang="it-IT" sz="2000" dirty="0" err="1"/>
              <a:t>Bioethics</a:t>
            </a:r>
            <a:r>
              <a:rPr lang="it-IT" sz="2000" dirty="0"/>
              <a:t>, </a:t>
            </a:r>
            <a:r>
              <a:rPr lang="it-IT" sz="2000" dirty="0" err="1"/>
              <a:t>it</a:t>
            </a:r>
            <a:r>
              <a:rPr lang="it-IT" sz="2000" dirty="0"/>
              <a:t>  </a:t>
            </a:r>
            <a:r>
              <a:rPr lang="it-IT" sz="2000" dirty="0" err="1"/>
              <a:t>became</a:t>
            </a:r>
            <a:r>
              <a:rPr lang="it-IT" sz="2000" dirty="0"/>
              <a:t> an Institute in 1992, under the </a:t>
            </a:r>
            <a:r>
              <a:rPr lang="it-IT" sz="2000" dirty="0" err="1"/>
              <a:t>direction</a:t>
            </a:r>
            <a:r>
              <a:rPr lang="it-IT" sz="2000" dirty="0"/>
              <a:t> of Elio Sgreccia</a:t>
            </a:r>
          </a:p>
          <a:p>
            <a:pPr algn="just"/>
            <a:r>
              <a:rPr lang="it-IT" sz="2000" dirty="0"/>
              <a:t>The vision of </a:t>
            </a:r>
            <a:r>
              <a:rPr lang="it-IT" sz="2000" dirty="0" err="1"/>
              <a:t>bioethics</a:t>
            </a:r>
            <a:r>
              <a:rPr lang="it-IT" sz="2000" dirty="0"/>
              <a:t> </a:t>
            </a:r>
            <a:r>
              <a:rPr lang="it-IT" sz="2000" dirty="0" err="1"/>
              <a:t>that</a:t>
            </a:r>
            <a:r>
              <a:rPr lang="it-IT" sz="2000" dirty="0"/>
              <a:t> </a:t>
            </a:r>
            <a:r>
              <a:rPr lang="it-IT" sz="2000" dirty="0" err="1"/>
              <a:t>inspires</a:t>
            </a:r>
            <a:r>
              <a:rPr lang="it-IT" sz="2000" dirty="0"/>
              <a:t> the activities of the Institute </a:t>
            </a:r>
            <a:r>
              <a:rPr lang="it-IT" sz="2000" dirty="0" err="1"/>
              <a:t>is</a:t>
            </a:r>
            <a:r>
              <a:rPr lang="it-IT" sz="2000" dirty="0"/>
              <a:t> </a:t>
            </a:r>
            <a:r>
              <a:rPr lang="it-IT" sz="2000" dirty="0" err="1"/>
              <a:t>ontologically</a:t>
            </a:r>
            <a:r>
              <a:rPr lang="it-IT" sz="2000" dirty="0"/>
              <a:t> </a:t>
            </a:r>
            <a:r>
              <a:rPr lang="it-IT" sz="2000" dirty="0" err="1"/>
              <a:t>founded</a:t>
            </a:r>
            <a:r>
              <a:rPr lang="it-IT" sz="2000" dirty="0"/>
              <a:t> </a:t>
            </a:r>
            <a:r>
              <a:rPr lang="it-IT" sz="2000" dirty="0" err="1"/>
              <a:t>personalism</a:t>
            </a:r>
            <a:r>
              <a:rPr lang="it-IT" sz="2000" dirty="0"/>
              <a:t> of </a:t>
            </a:r>
            <a:r>
              <a:rPr lang="it-IT" sz="2000" dirty="0" err="1"/>
              <a:t>Thomist</a:t>
            </a:r>
            <a:r>
              <a:rPr lang="it-IT" sz="2000" dirty="0"/>
              <a:t> </a:t>
            </a:r>
            <a:r>
              <a:rPr lang="it-IT" sz="2000" dirty="0" err="1"/>
              <a:t>inspiration</a:t>
            </a:r>
            <a:r>
              <a:rPr lang="it-IT" sz="2000" dirty="0"/>
              <a:t>. </a:t>
            </a:r>
            <a:r>
              <a:rPr lang="it-IT" sz="2000" dirty="0" err="1"/>
              <a:t>It</a:t>
            </a:r>
            <a:r>
              <a:rPr lang="it-IT" sz="2000" dirty="0"/>
              <a:t> </a:t>
            </a:r>
            <a:r>
              <a:rPr lang="it-IT" sz="2000" dirty="0" err="1"/>
              <a:t>is</a:t>
            </a:r>
            <a:r>
              <a:rPr lang="it-IT" sz="2000" dirty="0"/>
              <a:t> an </a:t>
            </a:r>
            <a:r>
              <a:rPr lang="it-IT" sz="2000" dirty="0" err="1"/>
              <a:t>ethical</a:t>
            </a:r>
            <a:r>
              <a:rPr lang="it-IT" sz="2000" dirty="0"/>
              <a:t> vision </a:t>
            </a:r>
            <a:r>
              <a:rPr lang="it-IT" sz="2000" dirty="0" err="1"/>
              <a:t>that</a:t>
            </a:r>
            <a:r>
              <a:rPr lang="it-IT" sz="2000" dirty="0"/>
              <a:t> places the </a:t>
            </a:r>
            <a:r>
              <a:rPr lang="it-IT" sz="2000" dirty="0" err="1"/>
              <a:t>person</a:t>
            </a:r>
            <a:r>
              <a:rPr lang="it-IT" sz="2000" dirty="0"/>
              <a:t>, </a:t>
            </a:r>
            <a:r>
              <a:rPr lang="it-IT" sz="2000" dirty="0" err="1"/>
              <a:t>considered</a:t>
            </a:r>
            <a:r>
              <a:rPr lang="it-IT" sz="2000" dirty="0"/>
              <a:t> </a:t>
            </a:r>
            <a:r>
              <a:rPr lang="it-IT" sz="2000" dirty="0" err="1"/>
              <a:t>coincident</a:t>
            </a:r>
            <a:r>
              <a:rPr lang="it-IT" sz="2000" dirty="0"/>
              <a:t> with the human </a:t>
            </a:r>
            <a:r>
              <a:rPr lang="it-IT" sz="2000" dirty="0" err="1"/>
              <a:t>being,at</a:t>
            </a:r>
            <a:r>
              <a:rPr lang="it-IT" sz="2000" dirty="0"/>
              <a:t> the center,  in an </a:t>
            </a:r>
            <a:r>
              <a:rPr lang="it-IT" sz="2000" dirty="0" err="1"/>
              <a:t>ontological</a:t>
            </a:r>
            <a:r>
              <a:rPr lang="it-IT" sz="2000" dirty="0"/>
              <a:t> </a:t>
            </a:r>
            <a:r>
              <a:rPr lang="it-IT" sz="2000" dirty="0" err="1"/>
              <a:t>perspective</a:t>
            </a:r>
            <a:r>
              <a:rPr lang="it-IT" sz="2000" dirty="0"/>
              <a:t> open to </a:t>
            </a:r>
            <a:r>
              <a:rPr lang="it-IT" sz="2000" dirty="0" err="1"/>
              <a:t>metaphisics</a:t>
            </a:r>
            <a:r>
              <a:rPr lang="it-IT" sz="2000" dirty="0"/>
              <a:t>. </a:t>
            </a:r>
            <a:r>
              <a:rPr lang="it-IT" sz="2000" dirty="0" err="1"/>
              <a:t>This</a:t>
            </a:r>
            <a:r>
              <a:rPr lang="it-IT" sz="2000" dirty="0"/>
              <a:t> </a:t>
            </a:r>
            <a:r>
              <a:rPr lang="it-IT" sz="2000" dirty="0" err="1"/>
              <a:t>perspectives</a:t>
            </a:r>
            <a:r>
              <a:rPr lang="it-IT" sz="2000" dirty="0"/>
              <a:t> </a:t>
            </a:r>
            <a:r>
              <a:rPr lang="it-IT" sz="2000" dirty="0" err="1"/>
              <a:t>is</a:t>
            </a:r>
            <a:r>
              <a:rPr lang="it-IT" sz="2000" dirty="0"/>
              <a:t> </a:t>
            </a:r>
            <a:r>
              <a:rPr lang="it-IT" sz="2000" dirty="0" err="1"/>
              <a:t>applied</a:t>
            </a:r>
            <a:r>
              <a:rPr lang="it-IT" sz="2000" dirty="0"/>
              <a:t> to </a:t>
            </a:r>
            <a:r>
              <a:rPr lang="it-IT" sz="2000" dirty="0" err="1"/>
              <a:t>biomedical</a:t>
            </a:r>
            <a:r>
              <a:rPr lang="it-IT" sz="2000" dirty="0"/>
              <a:t> and social </a:t>
            </a:r>
            <a:r>
              <a:rPr lang="it-IT" sz="2000" dirty="0" err="1"/>
              <a:t>issues</a:t>
            </a:r>
            <a:r>
              <a:rPr lang="it-IT" sz="2000" dirty="0"/>
              <a:t> ( </a:t>
            </a:r>
            <a:r>
              <a:rPr lang="it-IT" sz="2000" dirty="0" err="1"/>
              <a:t>see</a:t>
            </a:r>
            <a:r>
              <a:rPr lang="it-IT" sz="2000" dirty="0"/>
              <a:t> E. Sgreccia, </a:t>
            </a:r>
            <a:r>
              <a:rPr lang="it-IT" sz="2000" i="1" dirty="0"/>
              <a:t>Manuale di Bioetica</a:t>
            </a:r>
            <a:r>
              <a:rPr lang="it-IT" sz="2000" dirty="0"/>
              <a:t>, voll. 2, Vita e Pensiero, Milano 1988 (1°ed).</a:t>
            </a:r>
          </a:p>
          <a:p>
            <a:pPr algn="just"/>
            <a:r>
              <a:rPr lang="it-IT" sz="2000" dirty="0"/>
              <a:t>The Institute </a:t>
            </a:r>
            <a:r>
              <a:rPr lang="it-IT" sz="2000" dirty="0" err="1"/>
              <a:t>carries</a:t>
            </a:r>
            <a:r>
              <a:rPr lang="it-IT" sz="2000" dirty="0"/>
              <a:t> out multiple training activities, </a:t>
            </a:r>
            <a:r>
              <a:rPr lang="it-IT" sz="2000" dirty="0" err="1"/>
              <a:t>including</a:t>
            </a:r>
            <a:r>
              <a:rPr lang="it-IT" sz="2000" dirty="0"/>
              <a:t>: </a:t>
            </a:r>
            <a:r>
              <a:rPr lang="it-IT" sz="2000" dirty="0" err="1"/>
              <a:t>course</a:t>
            </a:r>
            <a:r>
              <a:rPr lang="it-IT" sz="2000" dirty="0"/>
              <a:t>, </a:t>
            </a:r>
            <a:r>
              <a:rPr lang="it-IT" sz="2000" dirty="0" err="1"/>
              <a:t>seminars</a:t>
            </a:r>
            <a:r>
              <a:rPr lang="it-IT" sz="2000" dirty="0"/>
              <a:t>, conferences, the first </a:t>
            </a:r>
            <a:r>
              <a:rPr lang="it-IT" sz="2000" dirty="0" err="1"/>
              <a:t>specialization</a:t>
            </a:r>
            <a:r>
              <a:rPr lang="it-IT" sz="2000" dirty="0"/>
              <a:t> </a:t>
            </a:r>
            <a:r>
              <a:rPr lang="it-IT" sz="2000" dirty="0" err="1"/>
              <a:t>course</a:t>
            </a:r>
            <a:r>
              <a:rPr lang="it-IT" sz="2000" dirty="0"/>
              <a:t> in </a:t>
            </a:r>
            <a:r>
              <a:rPr lang="it-IT" sz="2000" dirty="0" err="1"/>
              <a:t>Bioethics</a:t>
            </a:r>
            <a:r>
              <a:rPr lang="it-IT" sz="2000" dirty="0"/>
              <a:t> ( 1989-90) and the first PhD  in </a:t>
            </a:r>
            <a:r>
              <a:rPr lang="it-IT" sz="2000" dirty="0" err="1"/>
              <a:t>Bioethics</a:t>
            </a:r>
            <a:r>
              <a:rPr lang="it-IT" sz="2000" dirty="0"/>
              <a:t> (1991/92) </a:t>
            </a:r>
          </a:p>
          <a:p>
            <a:pPr algn="just"/>
            <a:r>
              <a:rPr lang="it-IT" sz="2000" dirty="0"/>
              <a:t>The journal «Medicina e Morale» and the </a:t>
            </a:r>
            <a:r>
              <a:rPr lang="it-IT" sz="2000" dirty="0" err="1"/>
              <a:t>editorial</a:t>
            </a:r>
            <a:r>
              <a:rPr lang="it-IT" sz="2000" dirty="0"/>
              <a:t> </a:t>
            </a:r>
            <a:r>
              <a:rPr lang="it-IT" sz="2000" dirty="0" err="1"/>
              <a:t>series</a:t>
            </a:r>
            <a:r>
              <a:rPr lang="it-IT" sz="2000" dirty="0"/>
              <a:t> of «Scienza, medicina etica» </a:t>
            </a:r>
            <a:r>
              <a:rPr lang="it-IT" sz="2000" dirty="0" err="1"/>
              <a:t>edited</a:t>
            </a:r>
            <a:r>
              <a:rPr lang="it-IT" sz="2000" dirty="0"/>
              <a:t> by Vita e Pensiero are </a:t>
            </a:r>
            <a:r>
              <a:rPr lang="it-IT" sz="2000" dirty="0" err="1"/>
              <a:t>conncected</a:t>
            </a:r>
            <a:r>
              <a:rPr lang="it-IT" sz="2000" dirty="0"/>
              <a:t> to the Institute</a:t>
            </a:r>
          </a:p>
        </p:txBody>
      </p:sp>
    </p:spTree>
    <p:extLst>
      <p:ext uri="{BB962C8B-B14F-4D97-AF65-F5344CB8AC3E}">
        <p14:creationId xmlns:p14="http://schemas.microsoft.com/office/powerpoint/2010/main" val="185245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5" name="Segnaposto piè di pagina 4"/>
          <p:cNvSpPr>
            <a:spLocks noGrp="1"/>
          </p:cNvSpPr>
          <p:nvPr>
            <p:ph type="ftr" sz="quarter" idx="11"/>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16386" name="Rectangle 2"/>
          <p:cNvSpPr>
            <a:spLocks noGrp="1" noChangeArrowheads="1"/>
          </p:cNvSpPr>
          <p:nvPr>
            <p:ph type="title" idx="4294967295"/>
          </p:nvPr>
        </p:nvSpPr>
        <p:spPr>
          <a:xfrm>
            <a:off x="651705" y="548680"/>
            <a:ext cx="7772400" cy="990600"/>
          </a:xfrm>
        </p:spPr>
        <p:txBody>
          <a:bodyPr>
            <a:normAutofit fontScale="90000"/>
          </a:bodyPr>
          <a:lstStyle/>
          <a:p>
            <a:r>
              <a:rPr lang="it-IT" sz="3000" b="0" i="1" dirty="0">
                <a:solidFill>
                  <a:schemeClr val="tx1"/>
                </a:solidFill>
              </a:rPr>
              <a:t>            </a:t>
            </a:r>
            <a:br>
              <a:rPr lang="it-IT" sz="3000" b="0" i="1" dirty="0">
                <a:solidFill>
                  <a:schemeClr val="tx1"/>
                </a:solidFill>
              </a:rPr>
            </a:br>
            <a:br>
              <a:rPr lang="it-IT" sz="3000" i="1" dirty="0">
                <a:solidFill>
                  <a:schemeClr val="tx1"/>
                </a:solidFill>
              </a:rPr>
            </a:br>
            <a:br>
              <a:rPr lang="it-IT" sz="3000" b="0" i="1" dirty="0">
                <a:solidFill>
                  <a:schemeClr val="tx1"/>
                </a:solidFill>
              </a:rPr>
            </a:br>
            <a:r>
              <a:rPr lang="it-IT" sz="3000" b="0" i="1" dirty="0">
                <a:solidFill>
                  <a:schemeClr val="tx1"/>
                </a:solidFill>
              </a:rPr>
              <a:t>  </a:t>
            </a:r>
            <a:endParaRPr lang="it-IT" b="0" i="1" dirty="0">
              <a:solidFill>
                <a:schemeClr val="tx1"/>
              </a:solidFill>
            </a:endParaRPr>
          </a:p>
        </p:txBody>
      </p:sp>
      <p:sp>
        <p:nvSpPr>
          <p:cNvPr id="16387" name="Rectangle 3"/>
          <p:cNvSpPr>
            <a:spLocks noGrp="1" noChangeArrowheads="1"/>
          </p:cNvSpPr>
          <p:nvPr>
            <p:ph type="body" idx="4294967295"/>
          </p:nvPr>
        </p:nvSpPr>
        <p:spPr>
          <a:xfrm>
            <a:off x="323528" y="1539279"/>
            <a:ext cx="7992888" cy="4614049"/>
          </a:xfrm>
        </p:spPr>
        <p:txBody>
          <a:bodyPr>
            <a:normAutofit/>
          </a:bodyPr>
          <a:lstStyle/>
          <a:p>
            <a:pPr algn="l" fontAlgn="base"/>
            <a:r>
              <a:rPr lang="it-IT" dirty="0"/>
              <a:t>The activity of the Institute of </a:t>
            </a:r>
            <a:r>
              <a:rPr lang="it-IT" dirty="0" err="1"/>
              <a:t>Bioethics</a:t>
            </a:r>
            <a:r>
              <a:rPr lang="it-IT" dirty="0"/>
              <a:t> </a:t>
            </a:r>
            <a:r>
              <a:rPr lang="it-IT" dirty="0" err="1"/>
              <a:t>continues</a:t>
            </a:r>
            <a:r>
              <a:rPr lang="it-IT" dirty="0"/>
              <a:t> </a:t>
            </a:r>
            <a:r>
              <a:rPr lang="it-IT" dirty="0" err="1"/>
              <a:t>today</a:t>
            </a:r>
            <a:r>
              <a:rPr lang="it-IT" dirty="0"/>
              <a:t> with the </a:t>
            </a:r>
            <a:r>
              <a:rPr lang="it-IT" dirty="0" err="1"/>
              <a:t>same</a:t>
            </a:r>
            <a:r>
              <a:rPr lang="it-IT" dirty="0"/>
              <a:t> vision of </a:t>
            </a:r>
            <a:r>
              <a:rPr lang="it-IT" dirty="0" err="1"/>
              <a:t>bioethics</a:t>
            </a:r>
            <a:r>
              <a:rPr lang="it-IT" dirty="0"/>
              <a:t> in the </a:t>
            </a:r>
            <a:r>
              <a:rPr lang="it-IT" dirty="0" err="1"/>
              <a:t>section</a:t>
            </a:r>
            <a:r>
              <a:rPr lang="it-IT" dirty="0"/>
              <a:t> of the Department of </a:t>
            </a:r>
            <a:r>
              <a:rPr lang="it-IT" dirty="0" err="1"/>
              <a:t>Safety</a:t>
            </a:r>
            <a:r>
              <a:rPr lang="it-IT" dirty="0"/>
              <a:t> and </a:t>
            </a:r>
            <a:r>
              <a:rPr lang="it-IT" dirty="0" err="1"/>
              <a:t>Bioethics</a:t>
            </a:r>
            <a:r>
              <a:rPr lang="it-IT" dirty="0"/>
              <a:t> of the </a:t>
            </a:r>
            <a:r>
              <a:rPr lang="it-IT" dirty="0" err="1"/>
              <a:t>Catholic</a:t>
            </a:r>
            <a:r>
              <a:rPr lang="it-IT" dirty="0"/>
              <a:t> University of Rome, </a:t>
            </a:r>
            <a:r>
              <a:rPr lang="it-IT" dirty="0" err="1"/>
              <a:t>Bioethics</a:t>
            </a:r>
            <a:r>
              <a:rPr lang="it-IT" dirty="0"/>
              <a:t> and </a:t>
            </a:r>
            <a:r>
              <a:rPr lang="it-IT" dirty="0" err="1"/>
              <a:t>Medical</a:t>
            </a:r>
            <a:r>
              <a:rPr lang="it-IT" dirty="0"/>
              <a:t> </a:t>
            </a:r>
            <a:r>
              <a:rPr lang="it-IT" dirty="0" err="1"/>
              <a:t>Humanities</a:t>
            </a:r>
            <a:r>
              <a:rPr lang="it-IT" dirty="0"/>
              <a:t>, </a:t>
            </a:r>
            <a:r>
              <a:rPr lang="it-IT" dirty="0" err="1"/>
              <a:t>driected</a:t>
            </a:r>
            <a:r>
              <a:rPr lang="it-IT" dirty="0"/>
              <a:t> by </a:t>
            </a:r>
            <a:r>
              <a:rPr lang="it-IT" dirty="0" err="1"/>
              <a:t>Antonoio</a:t>
            </a:r>
            <a:r>
              <a:rPr lang="it-IT" dirty="0"/>
              <a:t> G. Spagnolo.</a:t>
            </a:r>
          </a:p>
        </p:txBody>
      </p:sp>
      <p:sp>
        <p:nvSpPr>
          <p:cNvPr id="11270" name="Rectangle 6"/>
          <p:cNvSpPr>
            <a:spLocks noChangeArrowheads="1"/>
          </p:cNvSpPr>
          <p:nvPr/>
        </p:nvSpPr>
        <p:spPr bwMode="auto">
          <a:xfrm>
            <a:off x="539552" y="692696"/>
            <a:ext cx="836971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it-IT" b="1" dirty="0" err="1">
                <a:solidFill>
                  <a:srgbClr val="FF0000"/>
                </a:solidFill>
              </a:rPr>
              <a:t>Bioethics</a:t>
            </a:r>
            <a:r>
              <a:rPr lang="it-IT" b="1" dirty="0">
                <a:solidFill>
                  <a:srgbClr val="FF0000"/>
                </a:solidFill>
              </a:rPr>
              <a:t> and </a:t>
            </a:r>
            <a:r>
              <a:rPr lang="it-IT" b="1" dirty="0" err="1">
                <a:solidFill>
                  <a:srgbClr val="FF0000"/>
                </a:solidFill>
              </a:rPr>
              <a:t>Medial</a:t>
            </a:r>
            <a:r>
              <a:rPr lang="it-IT" b="1" dirty="0">
                <a:solidFill>
                  <a:srgbClr val="FF0000"/>
                </a:solidFill>
              </a:rPr>
              <a:t> </a:t>
            </a:r>
            <a:r>
              <a:rPr lang="it-IT" b="1" dirty="0" err="1">
                <a:solidFill>
                  <a:srgbClr val="FF0000"/>
                </a:solidFill>
              </a:rPr>
              <a:t>Humanities</a:t>
            </a:r>
            <a:endParaRPr lang="it-IT" sz="2800" b="1" dirty="0">
              <a:solidFill>
                <a:srgbClr val="FF0000"/>
              </a:solidFill>
              <a:latin typeface="+mn-lt"/>
              <a:ea typeface="Osaka" pitchFamily="96" charset="-128"/>
            </a:endParaRPr>
          </a:p>
        </p:txBody>
      </p:sp>
    </p:spTree>
    <p:extLst>
      <p:ext uri="{BB962C8B-B14F-4D97-AF65-F5344CB8AC3E}">
        <p14:creationId xmlns:p14="http://schemas.microsoft.com/office/powerpoint/2010/main" val="2949971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xfrm>
            <a:off x="6228184" y="6208776"/>
            <a:ext cx="2133600" cy="365125"/>
          </a:xfrm>
          <a:noFill/>
          <a:ln>
            <a:miter lim="800000"/>
            <a:headEnd/>
            <a:tailEnd/>
          </a:ln>
          <a:effectLst>
            <a:outerShdw dist="12700" dir="2700000" algn="ctr" rotWithShape="0">
              <a:srgbClr val="808080">
                <a:alpha val="89999"/>
              </a:srgbClr>
            </a:outerShdw>
          </a:effectLst>
        </p:spPr>
        <p:txBody>
          <a:bodyPr anchor="t"/>
          <a:lstStyle/>
          <a:p>
            <a:pPr>
              <a:defRPr/>
            </a:pPr>
            <a:endParaRPr lang="it-IT" dirty="0">
              <a:latin typeface="+mn-lt"/>
              <a:ea typeface="+mn-ea"/>
            </a:endParaRPr>
          </a:p>
        </p:txBody>
      </p:sp>
      <p:sp>
        <p:nvSpPr>
          <p:cNvPr id="8194" name="Rectangle 2"/>
          <p:cNvSpPr>
            <a:spLocks noGrp="1" noChangeArrowheads="1"/>
          </p:cNvSpPr>
          <p:nvPr>
            <p:ph type="title" idx="4294967295"/>
          </p:nvPr>
        </p:nvSpPr>
        <p:spPr>
          <a:xfrm>
            <a:off x="467544" y="332656"/>
            <a:ext cx="7914456" cy="504056"/>
          </a:xfrm>
        </p:spPr>
        <p:txBody>
          <a:bodyPr>
            <a:noAutofit/>
          </a:bodyPr>
          <a:lstStyle/>
          <a:p>
            <a:pPr algn="ctr"/>
            <a:br>
              <a:rPr lang="it-IT" sz="2400" b="0" dirty="0">
                <a:solidFill>
                  <a:srgbClr val="FF0000"/>
                </a:solidFill>
              </a:rPr>
            </a:br>
            <a:r>
              <a:rPr lang="it-IT" sz="2400" b="0" dirty="0">
                <a:solidFill>
                  <a:srgbClr val="FF0000"/>
                </a:solidFill>
              </a:rPr>
              <a:t> POLITEIA</a:t>
            </a:r>
            <a:endParaRPr lang="it-IT" sz="2000" dirty="0">
              <a:solidFill>
                <a:srgbClr val="FF0000"/>
              </a:solidFill>
            </a:endParaRPr>
          </a:p>
        </p:txBody>
      </p:sp>
      <p:sp>
        <p:nvSpPr>
          <p:cNvPr id="8195" name="Rectangle 3"/>
          <p:cNvSpPr>
            <a:spLocks noGrp="1" noChangeArrowheads="1"/>
          </p:cNvSpPr>
          <p:nvPr>
            <p:ph type="body" idx="4294967295"/>
          </p:nvPr>
        </p:nvSpPr>
        <p:spPr>
          <a:xfrm>
            <a:off x="538572" y="836712"/>
            <a:ext cx="7772400" cy="5256584"/>
          </a:xfrm>
        </p:spPr>
        <p:txBody>
          <a:bodyPr>
            <a:normAutofit/>
          </a:bodyPr>
          <a:lstStyle/>
          <a:p>
            <a:pPr>
              <a:lnSpc>
                <a:spcPct val="80000"/>
              </a:lnSpc>
            </a:pPr>
            <a:r>
              <a:rPr lang="it-IT" sz="2000" dirty="0" err="1"/>
              <a:t>Politeia</a:t>
            </a:r>
            <a:r>
              <a:rPr lang="it-IT" sz="2000" dirty="0"/>
              <a:t> </a:t>
            </a:r>
            <a:r>
              <a:rPr lang="it-IT" sz="2000" dirty="0" err="1"/>
              <a:t>is</a:t>
            </a:r>
            <a:r>
              <a:rPr lang="it-IT" sz="2000" dirty="0"/>
              <a:t>  a non-profit </a:t>
            </a:r>
            <a:r>
              <a:rPr lang="it-IT" sz="2000" dirty="0" err="1"/>
              <a:t>association</a:t>
            </a:r>
            <a:r>
              <a:rPr lang="it-IT" sz="2000" dirty="0"/>
              <a:t> </a:t>
            </a:r>
            <a:r>
              <a:rPr lang="it-IT" sz="2000" dirty="0" err="1"/>
              <a:t>founded</a:t>
            </a:r>
            <a:r>
              <a:rPr lang="it-IT" sz="2000" dirty="0"/>
              <a:t> in 1983 with the </a:t>
            </a:r>
            <a:r>
              <a:rPr lang="it-IT" sz="2000" dirty="0" err="1"/>
              <a:t>aim</a:t>
            </a:r>
            <a:r>
              <a:rPr lang="it-IT" sz="2000" dirty="0"/>
              <a:t> of </a:t>
            </a:r>
            <a:r>
              <a:rPr lang="it-IT" sz="2000" dirty="0" err="1"/>
              <a:t>promoting</a:t>
            </a:r>
            <a:r>
              <a:rPr lang="it-IT" sz="2000" dirty="0"/>
              <a:t> </a:t>
            </a:r>
            <a:r>
              <a:rPr lang="it-IT" sz="2000" dirty="0" err="1"/>
              <a:t>reflection</a:t>
            </a:r>
            <a:r>
              <a:rPr lang="it-IT" sz="2000" dirty="0"/>
              <a:t> on ethics and public </a:t>
            </a:r>
            <a:r>
              <a:rPr lang="it-IT" sz="2000" dirty="0" err="1"/>
              <a:t>choices</a:t>
            </a:r>
            <a:r>
              <a:rPr lang="it-IT" sz="2000" dirty="0"/>
              <a:t>. </a:t>
            </a:r>
            <a:r>
              <a:rPr lang="it-IT" sz="2000" dirty="0" err="1"/>
              <a:t>Since</a:t>
            </a:r>
            <a:r>
              <a:rPr lang="it-IT" sz="2000" dirty="0"/>
              <a:t> 2014 the headquarters of the Center </a:t>
            </a:r>
            <a:r>
              <a:rPr lang="it-IT" sz="2000" dirty="0" err="1"/>
              <a:t>has</a:t>
            </a:r>
            <a:r>
              <a:rPr lang="it-IT" sz="2000" dirty="0"/>
              <a:t> </a:t>
            </a:r>
            <a:r>
              <a:rPr lang="it-IT" sz="2000" dirty="0" err="1"/>
              <a:t>been</a:t>
            </a:r>
            <a:r>
              <a:rPr lang="it-IT" sz="2000" dirty="0"/>
              <a:t> the University of Milan. Director of the Study Center </a:t>
            </a:r>
            <a:r>
              <a:rPr lang="it-IT" sz="2000" dirty="0" err="1"/>
              <a:t>is</a:t>
            </a:r>
            <a:r>
              <a:rPr lang="it-IT" sz="2000" dirty="0"/>
              <a:t> Emilio D’Orazio.</a:t>
            </a:r>
          </a:p>
          <a:p>
            <a:pPr>
              <a:lnSpc>
                <a:spcPct val="80000"/>
              </a:lnSpc>
            </a:pPr>
            <a:r>
              <a:rPr lang="it-IT" sz="2000" dirty="0"/>
              <a:t> </a:t>
            </a:r>
            <a:r>
              <a:rPr lang="it-IT" sz="2000" dirty="0" err="1"/>
              <a:t>Politeia</a:t>
            </a:r>
            <a:r>
              <a:rPr lang="it-IT" sz="2000" dirty="0"/>
              <a:t>’ s </a:t>
            </a:r>
            <a:r>
              <a:rPr lang="it-IT" sz="2000" dirty="0" err="1"/>
              <a:t>research</a:t>
            </a:r>
            <a:r>
              <a:rPr lang="it-IT" sz="2000" dirty="0"/>
              <a:t> </a:t>
            </a:r>
            <a:r>
              <a:rPr lang="it-IT" sz="2000" dirty="0" err="1"/>
              <a:t>programs</a:t>
            </a:r>
            <a:r>
              <a:rPr lang="it-IT" sz="2000" dirty="0"/>
              <a:t> are </a:t>
            </a:r>
            <a:r>
              <a:rPr lang="it-IT" sz="2000" dirty="0" err="1"/>
              <a:t>chracterized</a:t>
            </a:r>
            <a:r>
              <a:rPr lang="it-IT" sz="2000" dirty="0"/>
              <a:t> by </a:t>
            </a:r>
            <a:r>
              <a:rPr lang="it-IT" sz="2000" dirty="0" err="1"/>
              <a:t>interdisciplinarity</a:t>
            </a:r>
            <a:r>
              <a:rPr lang="it-IT" sz="2000" dirty="0"/>
              <a:t>  and by </a:t>
            </a:r>
            <a:r>
              <a:rPr lang="it-IT" sz="2000" dirty="0" err="1"/>
              <a:t>adherence</a:t>
            </a:r>
            <a:r>
              <a:rPr lang="it-IT" sz="2000" dirty="0"/>
              <a:t> to </a:t>
            </a:r>
            <a:r>
              <a:rPr lang="it-IT" sz="2000" dirty="0" err="1"/>
              <a:t>methodological</a:t>
            </a:r>
            <a:r>
              <a:rPr lang="it-IT" sz="2000" dirty="0"/>
              <a:t> </a:t>
            </a:r>
            <a:r>
              <a:rPr lang="it-IT" sz="2000" dirty="0" err="1"/>
              <a:t>individualism</a:t>
            </a:r>
            <a:r>
              <a:rPr lang="it-IT" sz="2000" dirty="0"/>
              <a:t>  and the theories of </a:t>
            </a:r>
            <a:r>
              <a:rPr lang="it-IT" sz="2000" dirty="0" err="1"/>
              <a:t>rational</a:t>
            </a:r>
            <a:r>
              <a:rPr lang="it-IT" sz="2000" dirty="0"/>
              <a:t> action.</a:t>
            </a:r>
          </a:p>
          <a:p>
            <a:pPr>
              <a:lnSpc>
                <a:spcPct val="80000"/>
              </a:lnSpc>
            </a:pPr>
            <a:r>
              <a:rPr lang="it-IT" sz="2000" dirty="0"/>
              <a:t>In 1985 the </a:t>
            </a:r>
            <a:r>
              <a:rPr lang="it-IT" sz="2000" dirty="0" err="1"/>
              <a:t>Bioethcs</a:t>
            </a:r>
            <a:r>
              <a:rPr lang="it-IT" sz="2000" dirty="0"/>
              <a:t> </a:t>
            </a:r>
            <a:r>
              <a:rPr lang="it-IT" sz="2000" dirty="0" err="1"/>
              <a:t>section</a:t>
            </a:r>
            <a:r>
              <a:rPr lang="it-IT" sz="2000" dirty="0"/>
              <a:t> </a:t>
            </a:r>
            <a:r>
              <a:rPr lang="it-IT" sz="2000" dirty="0" err="1"/>
              <a:t>was</a:t>
            </a:r>
            <a:r>
              <a:rPr lang="it-IT" sz="2000" dirty="0"/>
              <a:t> </a:t>
            </a:r>
            <a:r>
              <a:rPr lang="it-IT" sz="2000" dirty="0" err="1"/>
              <a:t>born</a:t>
            </a:r>
            <a:r>
              <a:rPr lang="it-IT" sz="2000" dirty="0"/>
              <a:t> </a:t>
            </a:r>
            <a:r>
              <a:rPr lang="it-IT" sz="2000" dirty="0" err="1"/>
              <a:t>whitin</a:t>
            </a:r>
            <a:r>
              <a:rPr lang="it-IT" sz="2000" dirty="0"/>
              <a:t> </a:t>
            </a:r>
            <a:r>
              <a:rPr lang="it-IT" sz="2000" dirty="0" err="1"/>
              <a:t>Politeia</a:t>
            </a:r>
            <a:r>
              <a:rPr lang="it-IT" sz="2000" dirty="0"/>
              <a:t>, </a:t>
            </a:r>
            <a:r>
              <a:rPr lang="it-IT" sz="2000" dirty="0" err="1"/>
              <a:t>which</a:t>
            </a:r>
            <a:r>
              <a:rPr lang="it-IT" sz="2000" dirty="0"/>
              <a:t> </a:t>
            </a:r>
            <a:r>
              <a:rPr lang="it-IT" sz="2000" dirty="0" err="1"/>
              <a:t>has</a:t>
            </a:r>
            <a:r>
              <a:rPr lang="it-IT" sz="2000" dirty="0"/>
              <a:t> </a:t>
            </a:r>
            <a:r>
              <a:rPr lang="it-IT" sz="2000" dirty="0" err="1"/>
              <a:t>had</a:t>
            </a:r>
            <a:r>
              <a:rPr lang="it-IT" sz="2000" dirty="0"/>
              <a:t> Maurizio Mori </a:t>
            </a:r>
            <a:r>
              <a:rPr lang="it-IT" sz="2000" dirty="0" err="1"/>
              <a:t>as</a:t>
            </a:r>
            <a:r>
              <a:rPr lang="it-IT" sz="2000" dirty="0"/>
              <a:t> </a:t>
            </a:r>
            <a:r>
              <a:rPr lang="it-IT" sz="2000" dirty="0" err="1"/>
              <a:t>its</a:t>
            </a:r>
            <a:r>
              <a:rPr lang="it-IT" sz="2000" dirty="0"/>
              <a:t> manager from the </a:t>
            </a:r>
            <a:r>
              <a:rPr lang="it-IT" sz="2000" dirty="0" err="1"/>
              <a:t>beginning</a:t>
            </a:r>
            <a:r>
              <a:rPr lang="it-IT" sz="2000" dirty="0"/>
              <a:t> to </a:t>
            </a:r>
            <a:r>
              <a:rPr lang="it-IT" sz="2000" dirty="0" err="1"/>
              <a:t>today</a:t>
            </a:r>
            <a:r>
              <a:rPr lang="it-IT" sz="2000" dirty="0"/>
              <a:t>. </a:t>
            </a:r>
            <a:r>
              <a:rPr lang="it-IT" sz="2000" dirty="0" err="1"/>
              <a:t>It</a:t>
            </a:r>
            <a:r>
              <a:rPr lang="it-IT" sz="2000" dirty="0"/>
              <a:t> </a:t>
            </a:r>
            <a:r>
              <a:rPr lang="it-IT" sz="2000" dirty="0" err="1"/>
              <a:t>was</a:t>
            </a:r>
            <a:r>
              <a:rPr lang="it-IT" sz="2000" dirty="0"/>
              <a:t>  one of the first </a:t>
            </a:r>
            <a:r>
              <a:rPr lang="it-IT" sz="2000" dirty="0" err="1"/>
              <a:t>Italian</a:t>
            </a:r>
            <a:r>
              <a:rPr lang="it-IT" sz="2000" dirty="0"/>
              <a:t>  </a:t>
            </a:r>
            <a:r>
              <a:rPr lang="it-IT" sz="2000" dirty="0" err="1"/>
              <a:t>research</a:t>
            </a:r>
            <a:r>
              <a:rPr lang="it-IT" sz="2000" dirty="0"/>
              <a:t> centers in </a:t>
            </a:r>
            <a:r>
              <a:rPr lang="it-IT" sz="2000" dirty="0" err="1"/>
              <a:t>this</a:t>
            </a:r>
            <a:r>
              <a:rPr lang="it-IT" sz="2000" dirty="0"/>
              <a:t> </a:t>
            </a:r>
            <a:r>
              <a:rPr lang="it-IT" sz="2000" dirty="0" err="1"/>
              <a:t>sector</a:t>
            </a:r>
            <a:r>
              <a:rPr lang="it-IT" sz="2000" dirty="0"/>
              <a:t>.</a:t>
            </a:r>
          </a:p>
          <a:p>
            <a:pPr>
              <a:lnSpc>
                <a:spcPct val="80000"/>
              </a:lnSpc>
            </a:pPr>
            <a:r>
              <a:rPr lang="it-IT" sz="2000" dirty="0"/>
              <a:t>The </a:t>
            </a:r>
            <a:r>
              <a:rPr lang="it-IT" sz="2000" dirty="0" err="1"/>
              <a:t>Bioethics</a:t>
            </a:r>
            <a:r>
              <a:rPr lang="it-IT" sz="2000" dirty="0"/>
              <a:t> </a:t>
            </a:r>
            <a:r>
              <a:rPr lang="it-IT" sz="2000" dirty="0" err="1"/>
              <a:t>section</a:t>
            </a:r>
            <a:r>
              <a:rPr lang="it-IT" sz="2000" dirty="0"/>
              <a:t> </a:t>
            </a:r>
            <a:r>
              <a:rPr lang="it-IT" sz="2000" dirty="0" err="1"/>
              <a:t>carries</a:t>
            </a:r>
            <a:r>
              <a:rPr lang="it-IT" sz="2000" dirty="0"/>
              <a:t> out an intense </a:t>
            </a:r>
            <a:r>
              <a:rPr lang="it-IT" sz="2000" dirty="0" err="1"/>
              <a:t>scientific</a:t>
            </a:r>
            <a:r>
              <a:rPr lang="it-IT" sz="2000" dirty="0"/>
              <a:t> and cultural activity under the banner of </a:t>
            </a:r>
            <a:r>
              <a:rPr lang="it-IT" sz="2000" dirty="0" err="1"/>
              <a:t>interdisciplinarity</a:t>
            </a:r>
            <a:r>
              <a:rPr lang="it-IT" sz="2000" dirty="0"/>
              <a:t> and the </a:t>
            </a:r>
            <a:r>
              <a:rPr lang="it-IT" sz="2000" dirty="0" err="1"/>
              <a:t>comparison</a:t>
            </a:r>
            <a:r>
              <a:rPr lang="it-IT" sz="2000" dirty="0"/>
              <a:t> </a:t>
            </a:r>
            <a:r>
              <a:rPr lang="it-IT" sz="2000" dirty="0" err="1"/>
              <a:t>between</a:t>
            </a:r>
            <a:r>
              <a:rPr lang="it-IT" sz="2000" dirty="0"/>
              <a:t> </a:t>
            </a:r>
            <a:r>
              <a:rPr lang="it-IT" sz="2000" dirty="0" err="1"/>
              <a:t>different</a:t>
            </a:r>
            <a:r>
              <a:rPr lang="it-IT" sz="2000" dirty="0"/>
              <a:t> positions, in compliance with </a:t>
            </a:r>
            <a:r>
              <a:rPr lang="it-IT" sz="2000" dirty="0" err="1"/>
              <a:t>ethical</a:t>
            </a:r>
            <a:r>
              <a:rPr lang="it-IT" sz="2000" dirty="0"/>
              <a:t> </a:t>
            </a:r>
            <a:r>
              <a:rPr lang="it-IT" sz="2000" dirty="0" err="1"/>
              <a:t>pluralism</a:t>
            </a:r>
            <a:r>
              <a:rPr lang="it-IT" sz="2000" dirty="0"/>
              <a:t>. </a:t>
            </a:r>
          </a:p>
          <a:p>
            <a:pPr>
              <a:lnSpc>
                <a:spcPct val="80000"/>
              </a:lnSpc>
            </a:pPr>
            <a:r>
              <a:rPr lang="it-IT" sz="2000" dirty="0"/>
              <a:t>The activity </a:t>
            </a:r>
            <a:r>
              <a:rPr lang="it-IT" sz="2000" dirty="0" err="1"/>
              <a:t>is</a:t>
            </a:r>
            <a:r>
              <a:rPr lang="it-IT" sz="2000" dirty="0"/>
              <a:t> </a:t>
            </a:r>
            <a:r>
              <a:rPr lang="it-IT" sz="2000" dirty="0" err="1"/>
              <a:t>twofold</a:t>
            </a:r>
            <a:r>
              <a:rPr lang="it-IT" sz="2000" dirty="0"/>
              <a:t>: </a:t>
            </a:r>
            <a:r>
              <a:rPr lang="it-IT" sz="2000" dirty="0" err="1"/>
              <a:t>theoretical</a:t>
            </a:r>
            <a:r>
              <a:rPr lang="it-IT" sz="2000" dirty="0"/>
              <a:t> study and </a:t>
            </a:r>
            <a:r>
              <a:rPr lang="it-IT" sz="2000" dirty="0" err="1"/>
              <a:t>seminars</a:t>
            </a:r>
            <a:r>
              <a:rPr lang="it-IT" sz="2000" dirty="0"/>
              <a:t> for </a:t>
            </a:r>
            <a:r>
              <a:rPr lang="it-IT" sz="2000" dirty="0" err="1"/>
              <a:t>scholars</a:t>
            </a:r>
            <a:r>
              <a:rPr lang="it-IT" sz="2000" dirty="0"/>
              <a:t> and </a:t>
            </a:r>
          </a:p>
          <a:p>
            <a:pPr marL="0" indent="0">
              <a:lnSpc>
                <a:spcPct val="80000"/>
              </a:lnSpc>
              <a:buNone/>
            </a:pPr>
            <a:r>
              <a:rPr lang="it-IT" sz="2000" dirty="0"/>
              <a:t>    </a:t>
            </a:r>
            <a:r>
              <a:rPr lang="it-IT" sz="2000" dirty="0" err="1"/>
              <a:t>operators</a:t>
            </a:r>
            <a:r>
              <a:rPr lang="it-IT" sz="2000" dirty="0"/>
              <a:t>; cultural promotion with conferences and publishing activities</a:t>
            </a:r>
          </a:p>
          <a:p>
            <a:pPr>
              <a:lnSpc>
                <a:spcPct val="80000"/>
              </a:lnSpc>
            </a:pPr>
            <a:r>
              <a:rPr lang="it-IT" sz="2000" dirty="0"/>
              <a:t>The Master in «</a:t>
            </a:r>
            <a:r>
              <a:rPr lang="it-IT" sz="2000" dirty="0" err="1"/>
              <a:t>Rational</a:t>
            </a:r>
            <a:r>
              <a:rPr lang="it-IT" sz="2000" dirty="0"/>
              <a:t> </a:t>
            </a:r>
            <a:r>
              <a:rPr lang="it-IT" sz="2000" dirty="0" err="1"/>
              <a:t>Decisions</a:t>
            </a:r>
            <a:r>
              <a:rPr lang="it-IT" sz="2000" dirty="0"/>
              <a:t> and Public Ethics </a:t>
            </a:r>
            <a:r>
              <a:rPr lang="it-IT" sz="2000" dirty="0" err="1"/>
              <a:t>was</a:t>
            </a:r>
            <a:r>
              <a:rPr lang="it-IT" sz="2000" dirty="0"/>
              <a:t> </a:t>
            </a:r>
            <a:r>
              <a:rPr lang="it-IT" sz="2000" dirty="0" err="1"/>
              <a:t>launched</a:t>
            </a:r>
            <a:r>
              <a:rPr lang="it-IT" sz="2000" dirty="0"/>
              <a:t> in 1991 and </a:t>
            </a:r>
            <a:r>
              <a:rPr lang="it-IT" sz="2000" dirty="0" err="1"/>
              <a:t>only</a:t>
            </a:r>
            <a:r>
              <a:rPr lang="it-IT" sz="2000" dirty="0"/>
              <a:t> </a:t>
            </a:r>
            <a:r>
              <a:rPr lang="it-IT" sz="2000" dirty="0" err="1"/>
              <a:t>had</a:t>
            </a:r>
            <a:r>
              <a:rPr lang="it-IT" sz="2000" dirty="0"/>
              <a:t> a second </a:t>
            </a:r>
            <a:r>
              <a:rPr lang="it-IT" sz="2000" dirty="0" err="1"/>
              <a:t>edition</a:t>
            </a:r>
            <a:r>
              <a:rPr lang="it-IT" sz="2000" dirty="0"/>
              <a:t> in 1993/1994.</a:t>
            </a:r>
          </a:p>
          <a:p>
            <a:pPr>
              <a:lnSpc>
                <a:spcPct val="80000"/>
              </a:lnSpc>
            </a:pPr>
            <a:r>
              <a:rPr lang="it-IT" sz="2000" dirty="0" err="1"/>
              <a:t>Since</a:t>
            </a:r>
            <a:r>
              <a:rPr lang="it-IT" sz="2000" dirty="0"/>
              <a:t> 1995 the Association </a:t>
            </a:r>
            <a:r>
              <a:rPr lang="it-IT" sz="2000" dirty="0" err="1"/>
              <a:t>has</a:t>
            </a:r>
            <a:r>
              <a:rPr lang="it-IT" sz="2000" dirty="0"/>
              <a:t> </a:t>
            </a:r>
            <a:r>
              <a:rPr lang="it-IT" sz="2000" dirty="0" err="1"/>
              <a:t>published</a:t>
            </a:r>
            <a:r>
              <a:rPr lang="it-IT" sz="2000" dirty="0"/>
              <a:t> the </a:t>
            </a:r>
            <a:r>
              <a:rPr lang="it-IT" sz="2000" dirty="0" err="1"/>
              <a:t>quarterly</a:t>
            </a:r>
            <a:r>
              <a:rPr lang="it-IT" sz="2000" dirty="0"/>
              <a:t>, </a:t>
            </a:r>
            <a:r>
              <a:rPr lang="it-IT" sz="2000" dirty="0" err="1"/>
              <a:t>interdisciplinary</a:t>
            </a:r>
            <a:r>
              <a:rPr lang="it-IT" sz="2000" dirty="0"/>
              <a:t> journal «</a:t>
            </a:r>
            <a:r>
              <a:rPr lang="it-IT" sz="2000" dirty="0" err="1"/>
              <a:t>Politeia</a:t>
            </a:r>
            <a:r>
              <a:rPr lang="it-IT" sz="2000" dirty="0"/>
              <a:t>», </a:t>
            </a:r>
            <a:r>
              <a:rPr lang="it-IT" sz="2000" dirty="0" err="1"/>
              <a:t>available</a:t>
            </a:r>
            <a:r>
              <a:rPr lang="it-IT" sz="2000" dirty="0"/>
              <a:t> in </a:t>
            </a:r>
            <a:r>
              <a:rPr lang="it-IT" sz="2000" dirty="0" err="1"/>
              <a:t>Italian</a:t>
            </a:r>
            <a:r>
              <a:rPr lang="it-IT" sz="2000" dirty="0"/>
              <a:t> and in English</a:t>
            </a:r>
          </a:p>
        </p:txBody>
      </p:sp>
      <p:sp>
        <p:nvSpPr>
          <p:cNvPr id="2" name="Rectangle 1">
            <a:extLst>
              <a:ext uri="{FF2B5EF4-FFF2-40B4-BE49-F238E27FC236}">
                <a16:creationId xmlns:a16="http://schemas.microsoft.com/office/drawing/2014/main" id="{2D465A52-FD5B-4C1F-B7E1-7560D286E200}"/>
              </a:ext>
            </a:extLst>
          </p:cNvPr>
          <p:cNvSpPr>
            <a:spLocks noChangeArrowheads="1"/>
          </p:cNvSpPr>
          <p:nvPr/>
        </p:nvSpPr>
        <p:spPr bwMode="auto">
          <a:xfrm>
            <a:off x="0" y="90101"/>
            <a:ext cx="65" cy="27699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43E40BC0-F65D-4D0D-A7E6-8C42AAC00BFD}"/>
              </a:ext>
            </a:extLst>
          </p:cNvPr>
          <p:cNvSpPr>
            <a:spLocks noChangeArrowheads="1"/>
          </p:cNvSpPr>
          <p:nvPr/>
        </p:nvSpPr>
        <p:spPr bwMode="auto">
          <a:xfrm>
            <a:off x="179512" y="394900"/>
            <a:ext cx="65" cy="27699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8" name="Rectangle 5">
            <a:extLst>
              <a:ext uri="{FF2B5EF4-FFF2-40B4-BE49-F238E27FC236}">
                <a16:creationId xmlns:a16="http://schemas.microsoft.com/office/drawing/2014/main" id="{3ECC2E78-0F9C-46CE-809A-D4A26471A25A}"/>
              </a:ext>
            </a:extLst>
          </p:cNvPr>
          <p:cNvSpPr>
            <a:spLocks noChangeArrowheads="1"/>
          </p:cNvSpPr>
          <p:nvPr/>
        </p:nvSpPr>
        <p:spPr bwMode="auto">
          <a:xfrm>
            <a:off x="0" y="90100"/>
            <a:ext cx="65" cy="27699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xfrm>
            <a:off x="6228184" y="6208776"/>
            <a:ext cx="2133600" cy="365125"/>
          </a:xfrm>
          <a:noFill/>
          <a:ln>
            <a:miter lim="800000"/>
            <a:headEnd/>
            <a:tailEnd/>
          </a:ln>
          <a:effectLst>
            <a:outerShdw dist="12700" dir="2700000" algn="ctr" rotWithShape="0">
              <a:srgbClr val="808080">
                <a:alpha val="89999"/>
              </a:srgbClr>
            </a:outerShdw>
          </a:effectLst>
        </p:spPr>
        <p:txBody>
          <a:bodyPr anchor="t"/>
          <a:lstStyle/>
          <a:p>
            <a:pPr>
              <a:defRPr/>
            </a:pPr>
            <a:endParaRPr lang="it-IT" dirty="0">
              <a:latin typeface="+mn-lt"/>
              <a:ea typeface="+mn-ea"/>
            </a:endParaRPr>
          </a:p>
        </p:txBody>
      </p:sp>
      <p:sp>
        <p:nvSpPr>
          <p:cNvPr id="5" name="Segnaposto piè di pagina 4"/>
          <p:cNvSpPr>
            <a:spLocks noGrp="1"/>
          </p:cNvSpPr>
          <p:nvPr>
            <p:ph type="ftr" sz="quarter" idx="11"/>
          </p:nvPr>
        </p:nvSpPr>
        <p:spPr>
          <a:noFill/>
          <a:ln>
            <a:miter lim="800000"/>
            <a:headEnd/>
            <a:tailEnd/>
          </a:ln>
          <a:effectLst>
            <a:outerShdw dist="12700" dir="2700000" algn="ctr" rotWithShape="0">
              <a:srgbClr val="808080">
                <a:alpha val="89999"/>
              </a:srgbClr>
            </a:outerShdw>
          </a:effectLst>
        </p:spPr>
        <p:txBody>
          <a:bodyPr anchor="t"/>
          <a:lstStyle/>
          <a:p>
            <a:pPr>
              <a:defRPr/>
            </a:pPr>
            <a:r>
              <a:rPr lang="it-IT" dirty="0" err="1">
                <a:latin typeface="+mn-lt"/>
                <a:ea typeface="+mn-ea"/>
              </a:rPr>
              <a:t>See</a:t>
            </a:r>
            <a:r>
              <a:rPr lang="it-IT" dirty="0">
                <a:latin typeface="+mn-lt"/>
                <a:ea typeface="+mn-ea"/>
              </a:rPr>
              <a:t>. P.CATTORINI, Profilo della scuola di Medicina e scienze umane. Educare ad un’intenzione </a:t>
            </a:r>
            <a:r>
              <a:rPr lang="it-IT" dirty="0" err="1">
                <a:latin typeface="+mn-lt"/>
                <a:ea typeface="+mn-ea"/>
              </a:rPr>
              <a:t>antropologica,in</a:t>
            </a:r>
            <a:r>
              <a:rPr lang="it-IT" dirty="0">
                <a:latin typeface="+mn-lt"/>
                <a:ea typeface="+mn-ea"/>
              </a:rPr>
              <a:t> «Sanare </a:t>
            </a:r>
            <a:r>
              <a:rPr lang="it-IT" dirty="0" err="1">
                <a:latin typeface="+mn-lt"/>
                <a:ea typeface="+mn-ea"/>
              </a:rPr>
              <a:t>Infirmos</a:t>
            </a:r>
            <a:r>
              <a:rPr lang="it-IT" dirty="0">
                <a:latin typeface="+mn-lt"/>
                <a:ea typeface="+mn-ea"/>
              </a:rPr>
              <a:t>», 3, 1988, 19-23. </a:t>
            </a:r>
          </a:p>
        </p:txBody>
      </p:sp>
      <p:sp>
        <p:nvSpPr>
          <p:cNvPr id="8194" name="Rectangle 2"/>
          <p:cNvSpPr>
            <a:spLocks noGrp="1" noChangeArrowheads="1"/>
          </p:cNvSpPr>
          <p:nvPr>
            <p:ph type="title" idx="4294967295"/>
          </p:nvPr>
        </p:nvSpPr>
        <p:spPr>
          <a:xfrm>
            <a:off x="467544" y="332656"/>
            <a:ext cx="7914456" cy="791952"/>
          </a:xfrm>
        </p:spPr>
        <p:txBody>
          <a:bodyPr>
            <a:noAutofit/>
          </a:bodyPr>
          <a:lstStyle/>
          <a:p>
            <a:pPr algn="ctr"/>
            <a:br>
              <a:rPr lang="it-IT" sz="2400" b="0" dirty="0">
                <a:solidFill>
                  <a:srgbClr val="FF0000"/>
                </a:solidFill>
              </a:rPr>
            </a:br>
            <a:r>
              <a:rPr lang="it-IT" sz="2400" b="0" dirty="0">
                <a:solidFill>
                  <a:srgbClr val="FF0000"/>
                </a:solidFill>
              </a:rPr>
              <a:t> </a:t>
            </a:r>
            <a:r>
              <a:rPr lang="it-IT" sz="2000" b="0" dirty="0">
                <a:solidFill>
                  <a:srgbClr val="FF0000"/>
                </a:solidFill>
              </a:rPr>
              <a:t>The School/Department of Medicine and </a:t>
            </a:r>
            <a:r>
              <a:rPr lang="it-IT" sz="2000" b="0" dirty="0" err="1">
                <a:solidFill>
                  <a:srgbClr val="FF0000"/>
                </a:solidFill>
              </a:rPr>
              <a:t>Medical</a:t>
            </a:r>
            <a:r>
              <a:rPr lang="it-IT" sz="2000" b="0" dirty="0">
                <a:solidFill>
                  <a:srgbClr val="FF0000"/>
                </a:solidFill>
              </a:rPr>
              <a:t> </a:t>
            </a:r>
            <a:r>
              <a:rPr lang="it-IT" sz="2000" b="0" dirty="0" err="1">
                <a:solidFill>
                  <a:srgbClr val="FF0000"/>
                </a:solidFill>
              </a:rPr>
              <a:t>Humanities</a:t>
            </a:r>
            <a:r>
              <a:rPr lang="it-IT" sz="2000" b="0" dirty="0">
                <a:solidFill>
                  <a:srgbClr val="FF0000"/>
                </a:solidFill>
              </a:rPr>
              <a:t> of </a:t>
            </a:r>
            <a:r>
              <a:rPr lang="it-IT" sz="2000" dirty="0">
                <a:solidFill>
                  <a:srgbClr val="FF0000"/>
                </a:solidFill>
              </a:rPr>
              <a:t>San Raffaele Hospital ( Milan)  slide n.1</a:t>
            </a:r>
          </a:p>
        </p:txBody>
      </p:sp>
      <p:sp>
        <p:nvSpPr>
          <p:cNvPr id="8195" name="Rectangle 3"/>
          <p:cNvSpPr>
            <a:spLocks noGrp="1" noChangeArrowheads="1"/>
          </p:cNvSpPr>
          <p:nvPr>
            <p:ph type="body" idx="4294967295"/>
          </p:nvPr>
        </p:nvSpPr>
        <p:spPr>
          <a:xfrm>
            <a:off x="538572" y="1124608"/>
            <a:ext cx="7772400" cy="5057028"/>
          </a:xfrm>
        </p:spPr>
        <p:txBody>
          <a:bodyPr>
            <a:normAutofit/>
          </a:bodyPr>
          <a:lstStyle/>
          <a:p>
            <a:pPr algn="just">
              <a:lnSpc>
                <a:spcPct val="80000"/>
              </a:lnSpc>
            </a:pPr>
            <a:r>
              <a:rPr lang="it-IT" sz="2200" dirty="0"/>
              <a:t>The School, </a:t>
            </a:r>
            <a:r>
              <a:rPr lang="it-IT" sz="2200" dirty="0" err="1"/>
              <a:t>was</a:t>
            </a:r>
            <a:r>
              <a:rPr lang="it-IT" sz="2200" dirty="0"/>
              <a:t> </a:t>
            </a:r>
            <a:r>
              <a:rPr lang="it-IT" sz="2200" dirty="0" err="1"/>
              <a:t>founded</a:t>
            </a:r>
            <a:r>
              <a:rPr lang="it-IT" sz="2200" dirty="0"/>
              <a:t> in 1982 on the </a:t>
            </a:r>
            <a:r>
              <a:rPr lang="it-IT" sz="2200" dirty="0" err="1"/>
              <a:t>initiative</a:t>
            </a:r>
            <a:r>
              <a:rPr lang="it-IT" sz="2200" dirty="0"/>
              <a:t> of Don Luigi </a:t>
            </a:r>
            <a:r>
              <a:rPr lang="it-IT" sz="2200" dirty="0" err="1"/>
              <a:t>Verzé</a:t>
            </a:r>
            <a:r>
              <a:rPr lang="it-IT" sz="2200" dirty="0"/>
              <a:t>, founder of the Hospital, and the </a:t>
            </a:r>
            <a:r>
              <a:rPr lang="it-IT" sz="2200" dirty="0" err="1"/>
              <a:t>collaboration</a:t>
            </a:r>
            <a:r>
              <a:rPr lang="it-IT" sz="2200" dirty="0"/>
              <a:t> of </a:t>
            </a:r>
            <a:r>
              <a:rPr lang="it-IT" sz="2200" dirty="0" err="1"/>
              <a:t>pilosophers</a:t>
            </a:r>
            <a:r>
              <a:rPr lang="it-IT" sz="2200" dirty="0"/>
              <a:t> and </a:t>
            </a:r>
            <a:r>
              <a:rPr lang="it-IT" sz="2200" dirty="0" err="1"/>
              <a:t>theologians</a:t>
            </a:r>
            <a:r>
              <a:rPr lang="it-IT" sz="2200" dirty="0"/>
              <a:t>. In 1987 Paolo </a:t>
            </a:r>
            <a:r>
              <a:rPr lang="it-IT" sz="2200" dirty="0" err="1"/>
              <a:t>Cattorini</a:t>
            </a:r>
            <a:r>
              <a:rPr lang="it-IT" sz="2200" dirty="0"/>
              <a:t> </a:t>
            </a:r>
            <a:r>
              <a:rPr lang="it-IT" sz="2200" dirty="0" err="1"/>
              <a:t>took</a:t>
            </a:r>
            <a:r>
              <a:rPr lang="it-IT" sz="2200" dirty="0"/>
              <a:t> over </a:t>
            </a:r>
            <a:r>
              <a:rPr lang="it-IT" sz="2200" dirty="0" err="1"/>
              <a:t>it</a:t>
            </a:r>
            <a:r>
              <a:rPr lang="it-IT" sz="2200" dirty="0"/>
              <a:t>. In 1992 the School </a:t>
            </a:r>
            <a:r>
              <a:rPr lang="it-IT" sz="2200" dirty="0" err="1"/>
              <a:t>took</a:t>
            </a:r>
            <a:r>
              <a:rPr lang="it-IT" sz="2200" dirty="0"/>
              <a:t> on the name of the Department of Medicine and Human sciences.</a:t>
            </a:r>
          </a:p>
          <a:p>
            <a:pPr algn="just">
              <a:lnSpc>
                <a:spcPct val="80000"/>
              </a:lnSpc>
            </a:pPr>
            <a:r>
              <a:rPr lang="it-IT" sz="2200" dirty="0" err="1"/>
              <a:t>It</a:t>
            </a:r>
            <a:r>
              <a:rPr lang="it-IT" sz="2200" dirty="0"/>
              <a:t> </a:t>
            </a:r>
            <a:r>
              <a:rPr lang="it-IT" sz="2200" dirty="0" err="1"/>
              <a:t>is</a:t>
            </a:r>
            <a:r>
              <a:rPr lang="it-IT" sz="2200" dirty="0"/>
              <a:t> one of the first </a:t>
            </a:r>
            <a:r>
              <a:rPr lang="it-IT" sz="2200" dirty="0" err="1"/>
              <a:t>italian</a:t>
            </a:r>
            <a:r>
              <a:rPr lang="it-IT" sz="2200" dirty="0"/>
              <a:t> centers of </a:t>
            </a:r>
            <a:r>
              <a:rPr lang="it-IT" sz="2200" dirty="0" err="1"/>
              <a:t>resarch</a:t>
            </a:r>
            <a:r>
              <a:rPr lang="it-IT" sz="2200" dirty="0"/>
              <a:t> and training in </a:t>
            </a:r>
            <a:r>
              <a:rPr lang="it-IT" sz="2200" dirty="0" err="1"/>
              <a:t>Philosophy</a:t>
            </a:r>
            <a:r>
              <a:rPr lang="it-IT" sz="2200" dirty="0"/>
              <a:t> of Medicine, ethics of medicine, </a:t>
            </a:r>
            <a:r>
              <a:rPr lang="it-IT" sz="2200" dirty="0" err="1"/>
              <a:t>bioethics</a:t>
            </a:r>
            <a:r>
              <a:rPr lang="it-IT" sz="2200" dirty="0"/>
              <a:t> and </a:t>
            </a:r>
            <a:r>
              <a:rPr lang="it-IT" sz="2200" dirty="0" err="1"/>
              <a:t>medical</a:t>
            </a:r>
            <a:r>
              <a:rPr lang="it-IT" sz="2200" dirty="0"/>
              <a:t> </a:t>
            </a:r>
            <a:r>
              <a:rPr lang="it-IT" sz="2200" dirty="0" err="1"/>
              <a:t>humanities</a:t>
            </a:r>
            <a:r>
              <a:rPr lang="it-IT" sz="2200" dirty="0"/>
              <a:t>. </a:t>
            </a:r>
            <a:r>
              <a:rPr lang="it-IT" sz="2200" dirty="0" err="1"/>
              <a:t>Its</a:t>
            </a:r>
            <a:r>
              <a:rPr lang="it-IT" sz="2200" dirty="0"/>
              <a:t> vision of </a:t>
            </a:r>
            <a:r>
              <a:rPr lang="it-IT" sz="2200" dirty="0" err="1"/>
              <a:t>bioethics</a:t>
            </a:r>
            <a:r>
              <a:rPr lang="it-IT" sz="2200" dirty="0"/>
              <a:t> </a:t>
            </a:r>
            <a:r>
              <a:rPr lang="it-IT" sz="2200" dirty="0" err="1"/>
              <a:t>is</a:t>
            </a:r>
            <a:r>
              <a:rPr lang="it-IT" sz="2200" dirty="0"/>
              <a:t> </a:t>
            </a:r>
            <a:r>
              <a:rPr lang="it-IT" sz="2200" dirty="0" err="1"/>
              <a:t>inspired</a:t>
            </a:r>
            <a:r>
              <a:rPr lang="it-IT" sz="2200" dirty="0"/>
              <a:t> by a </a:t>
            </a:r>
            <a:r>
              <a:rPr lang="it-IT" sz="2200" dirty="0" err="1"/>
              <a:t>personalist</a:t>
            </a:r>
            <a:r>
              <a:rPr lang="it-IT" sz="2200" dirty="0"/>
              <a:t> </a:t>
            </a:r>
            <a:r>
              <a:rPr lang="it-IT" sz="2200" dirty="0" err="1"/>
              <a:t>anthropology</a:t>
            </a:r>
            <a:r>
              <a:rPr lang="it-IT" sz="2200" dirty="0"/>
              <a:t> open to a </a:t>
            </a:r>
            <a:r>
              <a:rPr lang="it-IT" sz="2200" dirty="0" err="1"/>
              <a:t>pluralist</a:t>
            </a:r>
            <a:r>
              <a:rPr lang="it-IT" sz="2200" dirty="0"/>
              <a:t> </a:t>
            </a:r>
            <a:r>
              <a:rPr lang="it-IT" sz="2200" dirty="0" err="1"/>
              <a:t>dialogue</a:t>
            </a:r>
            <a:r>
              <a:rPr lang="it-IT" sz="2200" dirty="0"/>
              <a:t> with </a:t>
            </a:r>
            <a:r>
              <a:rPr lang="it-IT" sz="2200" dirty="0" err="1"/>
              <a:t>otther</a:t>
            </a:r>
            <a:r>
              <a:rPr lang="it-IT" sz="2200" dirty="0"/>
              <a:t> </a:t>
            </a:r>
            <a:r>
              <a:rPr lang="it-IT" sz="2200" dirty="0" err="1"/>
              <a:t>visions</a:t>
            </a:r>
            <a:endParaRPr lang="it-IT" sz="2200" dirty="0"/>
          </a:p>
          <a:p>
            <a:pPr algn="just">
              <a:lnSpc>
                <a:spcPct val="80000"/>
              </a:lnSpc>
            </a:pPr>
            <a:r>
              <a:rPr lang="it-IT" sz="2200" dirty="0"/>
              <a:t>The School/Department  </a:t>
            </a:r>
            <a:r>
              <a:rPr lang="it-IT" sz="2200" dirty="0" err="1"/>
              <a:t>carries</a:t>
            </a:r>
            <a:r>
              <a:rPr lang="it-IT" sz="2200" dirty="0"/>
              <a:t> out multiple training activities, </a:t>
            </a:r>
            <a:r>
              <a:rPr lang="it-IT" sz="2200" dirty="0" err="1"/>
              <a:t>including</a:t>
            </a:r>
            <a:r>
              <a:rPr lang="it-IT" sz="2200" dirty="0"/>
              <a:t>: </a:t>
            </a:r>
            <a:r>
              <a:rPr lang="it-IT" sz="2200" dirty="0" err="1"/>
              <a:t>course</a:t>
            </a:r>
            <a:r>
              <a:rPr lang="it-IT" sz="2200" dirty="0"/>
              <a:t>, </a:t>
            </a:r>
            <a:r>
              <a:rPr lang="it-IT" sz="2200" dirty="0" err="1"/>
              <a:t>seminars</a:t>
            </a:r>
            <a:r>
              <a:rPr lang="it-IT" sz="2200" dirty="0"/>
              <a:t>, conferences, the </a:t>
            </a:r>
            <a:r>
              <a:rPr lang="it-IT" sz="2200" dirty="0" err="1"/>
              <a:t>European</a:t>
            </a:r>
            <a:r>
              <a:rPr lang="it-IT" sz="2200" dirty="0"/>
              <a:t> Day of </a:t>
            </a:r>
            <a:r>
              <a:rPr lang="it-IT" sz="2200" dirty="0" err="1"/>
              <a:t>Bioethics</a:t>
            </a:r>
            <a:r>
              <a:rPr lang="it-IT" sz="2200" dirty="0"/>
              <a:t>, and a </a:t>
            </a:r>
            <a:r>
              <a:rPr lang="it-IT" sz="2200" dirty="0" err="1"/>
              <a:t>specialization</a:t>
            </a:r>
            <a:r>
              <a:rPr lang="it-IT" sz="2200" dirty="0"/>
              <a:t> </a:t>
            </a:r>
            <a:r>
              <a:rPr lang="it-IT" sz="2200" dirty="0" err="1"/>
              <a:t>course</a:t>
            </a:r>
            <a:r>
              <a:rPr lang="it-IT" sz="2200" dirty="0"/>
              <a:t> in </a:t>
            </a:r>
            <a:r>
              <a:rPr lang="it-IT" sz="2200" dirty="0" err="1"/>
              <a:t>Bioethics</a:t>
            </a:r>
            <a:r>
              <a:rPr lang="it-IT" sz="2200" dirty="0"/>
              <a:t> ( 1989-90) and the first PhD  in </a:t>
            </a:r>
            <a:r>
              <a:rPr lang="it-IT" sz="2200" dirty="0" err="1"/>
              <a:t>Bioethics</a:t>
            </a:r>
            <a:r>
              <a:rPr lang="it-IT" sz="2200" dirty="0"/>
              <a:t> (1991/92).  An international center on </a:t>
            </a:r>
            <a:r>
              <a:rPr lang="it-IT" sz="2200" dirty="0" err="1"/>
              <a:t>ethical</a:t>
            </a:r>
            <a:r>
              <a:rPr lang="it-IT" sz="2200" dirty="0"/>
              <a:t>, </a:t>
            </a:r>
            <a:r>
              <a:rPr lang="it-IT" sz="2200" dirty="0" err="1"/>
              <a:t>jurical</a:t>
            </a:r>
            <a:r>
              <a:rPr lang="it-IT" sz="2200" dirty="0"/>
              <a:t> and </a:t>
            </a:r>
            <a:r>
              <a:rPr lang="it-IT" sz="2200" dirty="0" err="1"/>
              <a:t>medico-legal</a:t>
            </a:r>
            <a:r>
              <a:rPr lang="it-IT" sz="2200" dirty="0"/>
              <a:t> </a:t>
            </a:r>
            <a:r>
              <a:rPr lang="it-IT" sz="2200" dirty="0" err="1"/>
              <a:t>problems</a:t>
            </a:r>
            <a:r>
              <a:rPr lang="it-IT" sz="2200" dirty="0"/>
              <a:t> </a:t>
            </a:r>
            <a:r>
              <a:rPr lang="it-IT" sz="2200" dirty="0" err="1"/>
              <a:t>relating</a:t>
            </a:r>
            <a:r>
              <a:rPr lang="it-IT" sz="2200" dirty="0"/>
              <a:t> to AIDS </a:t>
            </a:r>
            <a:r>
              <a:rPr lang="it-IT" sz="2200" dirty="0" err="1"/>
              <a:t>has</a:t>
            </a:r>
            <a:r>
              <a:rPr lang="it-IT" sz="2200" dirty="0"/>
              <a:t> </a:t>
            </a:r>
            <a:r>
              <a:rPr lang="it-IT" sz="2200" dirty="0" err="1"/>
              <a:t>been</a:t>
            </a:r>
            <a:r>
              <a:rPr lang="it-IT" sz="2200" dirty="0"/>
              <a:t> </a:t>
            </a:r>
            <a:r>
              <a:rPr lang="it-IT" sz="2200" dirty="0" err="1"/>
              <a:t>established</a:t>
            </a:r>
            <a:r>
              <a:rPr lang="it-IT" sz="2200" dirty="0"/>
              <a:t> </a:t>
            </a:r>
            <a:r>
              <a:rPr lang="it-IT" sz="2200" dirty="0" err="1"/>
              <a:t>at</a:t>
            </a:r>
            <a:r>
              <a:rPr lang="it-IT" sz="2200" dirty="0"/>
              <a:t> the School </a:t>
            </a:r>
            <a:r>
              <a:rPr lang="it-IT" sz="2200" dirty="0" err="1"/>
              <a:t>was</a:t>
            </a:r>
            <a:r>
              <a:rPr lang="it-IT" sz="2200" dirty="0"/>
              <a:t> </a:t>
            </a:r>
            <a:r>
              <a:rPr lang="it-IT" sz="2200" dirty="0" err="1"/>
              <a:t>founded</a:t>
            </a:r>
            <a:r>
              <a:rPr lang="it-IT" sz="2200" dirty="0"/>
              <a:t> by Paolo </a:t>
            </a:r>
            <a:r>
              <a:rPr lang="it-IT" sz="2200" dirty="0" err="1"/>
              <a:t>Cattorini</a:t>
            </a:r>
            <a:r>
              <a:rPr lang="it-IT" sz="2200" dirty="0"/>
              <a:t> in 1987</a:t>
            </a:r>
          </a:p>
          <a:p>
            <a:pPr>
              <a:lnSpc>
                <a:spcPct val="80000"/>
              </a:lnSpc>
              <a:buFont typeface="Wingdings" pitchFamily="96" charset="2"/>
              <a:buNone/>
            </a:pPr>
            <a:endParaRPr lang="it-IT" sz="2000" dirty="0"/>
          </a:p>
        </p:txBody>
      </p:sp>
      <p:sp>
        <p:nvSpPr>
          <p:cNvPr id="2" name="Rectangle 1">
            <a:extLst>
              <a:ext uri="{FF2B5EF4-FFF2-40B4-BE49-F238E27FC236}">
                <a16:creationId xmlns:a16="http://schemas.microsoft.com/office/drawing/2014/main" id="{2D465A52-FD5B-4C1F-B7E1-7560D286E200}"/>
              </a:ext>
            </a:extLst>
          </p:cNvPr>
          <p:cNvSpPr>
            <a:spLocks noChangeArrowheads="1"/>
          </p:cNvSpPr>
          <p:nvPr/>
        </p:nvSpPr>
        <p:spPr bwMode="auto">
          <a:xfrm>
            <a:off x="0" y="90101"/>
            <a:ext cx="65" cy="27699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43E40BC0-F65D-4D0D-A7E6-8C42AAC00BFD}"/>
              </a:ext>
            </a:extLst>
          </p:cNvPr>
          <p:cNvSpPr>
            <a:spLocks noChangeArrowheads="1"/>
          </p:cNvSpPr>
          <p:nvPr/>
        </p:nvSpPr>
        <p:spPr bwMode="auto">
          <a:xfrm>
            <a:off x="179512" y="394900"/>
            <a:ext cx="65" cy="27699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8" name="Rectangle 5">
            <a:extLst>
              <a:ext uri="{FF2B5EF4-FFF2-40B4-BE49-F238E27FC236}">
                <a16:creationId xmlns:a16="http://schemas.microsoft.com/office/drawing/2014/main" id="{3ECC2E78-0F9C-46CE-809A-D4A26471A25A}"/>
              </a:ext>
            </a:extLst>
          </p:cNvPr>
          <p:cNvSpPr>
            <a:spLocks noChangeArrowheads="1"/>
          </p:cNvSpPr>
          <p:nvPr/>
        </p:nvSpPr>
        <p:spPr bwMode="auto">
          <a:xfrm>
            <a:off x="0" y="90100"/>
            <a:ext cx="65" cy="27699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87727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5" name="Segnaposto piè di pagina 4"/>
          <p:cNvSpPr>
            <a:spLocks noGrp="1"/>
          </p:cNvSpPr>
          <p:nvPr>
            <p:ph type="ftr" sz="quarter" idx="11"/>
          </p:nvPr>
        </p:nvSpPr>
        <p:spPr>
          <a:xfrm>
            <a:off x="755576" y="6492875"/>
            <a:ext cx="4873869" cy="365125"/>
          </a:xfrm>
          <a:noFill/>
          <a:ln>
            <a:miter lim="800000"/>
            <a:headEnd/>
            <a:tailEnd/>
          </a:ln>
          <a:effectLst>
            <a:outerShdw dist="12700" dir="2700000" algn="ctr" rotWithShape="0">
              <a:srgbClr val="808080">
                <a:alpha val="89999"/>
              </a:srgbClr>
            </a:outerShdw>
          </a:effectLst>
        </p:spPr>
        <p:txBody>
          <a:bodyPr anchor="t"/>
          <a:lstStyle/>
          <a:p>
            <a:pPr>
              <a:defRPr/>
            </a:pPr>
            <a:r>
              <a:rPr lang="it-IT" dirty="0">
                <a:latin typeface="+mn-lt"/>
                <a:ea typeface="+mn-ea"/>
              </a:rPr>
              <a:t>interview with Massimo Reichlin</a:t>
            </a:r>
          </a:p>
        </p:txBody>
      </p:sp>
      <p:sp>
        <p:nvSpPr>
          <p:cNvPr id="8194" name="Rectangle 2"/>
          <p:cNvSpPr>
            <a:spLocks noGrp="1" noChangeArrowheads="1"/>
          </p:cNvSpPr>
          <p:nvPr>
            <p:ph type="title" idx="4294967295"/>
          </p:nvPr>
        </p:nvSpPr>
        <p:spPr>
          <a:xfrm>
            <a:off x="539552" y="332656"/>
            <a:ext cx="7772400" cy="936104"/>
          </a:xfrm>
        </p:spPr>
        <p:txBody>
          <a:bodyPr>
            <a:noAutofit/>
          </a:bodyPr>
          <a:lstStyle/>
          <a:p>
            <a:pPr algn="ctr"/>
            <a:r>
              <a:rPr lang="it-IT" sz="2800" b="0" dirty="0">
                <a:solidFill>
                  <a:srgbClr val="FF0000"/>
                </a:solidFill>
              </a:rPr>
              <a:t>       </a:t>
            </a:r>
            <a:r>
              <a:rPr lang="it-IT" sz="2400" b="0" dirty="0">
                <a:solidFill>
                  <a:srgbClr val="FF0000"/>
                </a:solidFill>
              </a:rPr>
              <a:t>The School/Department of Medicine and </a:t>
            </a:r>
            <a:r>
              <a:rPr lang="it-IT" sz="2400" b="0" dirty="0" err="1">
                <a:solidFill>
                  <a:srgbClr val="FF0000"/>
                </a:solidFill>
              </a:rPr>
              <a:t>Medical</a:t>
            </a:r>
            <a:r>
              <a:rPr lang="it-IT" sz="2400" b="0" dirty="0">
                <a:solidFill>
                  <a:srgbClr val="FF0000"/>
                </a:solidFill>
              </a:rPr>
              <a:t> </a:t>
            </a:r>
            <a:r>
              <a:rPr lang="it-IT" sz="2400" b="0" dirty="0" err="1">
                <a:solidFill>
                  <a:srgbClr val="FF0000"/>
                </a:solidFill>
              </a:rPr>
              <a:t>Humanities</a:t>
            </a:r>
            <a:r>
              <a:rPr lang="it-IT" sz="2400" b="0" dirty="0">
                <a:solidFill>
                  <a:srgbClr val="FF0000"/>
                </a:solidFill>
              </a:rPr>
              <a:t> of </a:t>
            </a:r>
            <a:r>
              <a:rPr lang="it-IT" sz="2400" dirty="0">
                <a:solidFill>
                  <a:srgbClr val="FF0000"/>
                </a:solidFill>
              </a:rPr>
              <a:t>San Raffaele Hospital ( Milan)  slide n.2</a:t>
            </a:r>
          </a:p>
        </p:txBody>
      </p:sp>
      <p:sp>
        <p:nvSpPr>
          <p:cNvPr id="8195" name="Rectangle 3"/>
          <p:cNvSpPr>
            <a:spLocks noGrp="1" noChangeArrowheads="1"/>
          </p:cNvSpPr>
          <p:nvPr>
            <p:ph type="body" idx="4294967295"/>
          </p:nvPr>
        </p:nvSpPr>
        <p:spPr>
          <a:xfrm>
            <a:off x="395536" y="1340767"/>
            <a:ext cx="7772400" cy="4733325"/>
          </a:xfrm>
        </p:spPr>
        <p:txBody>
          <a:bodyPr>
            <a:normAutofit/>
          </a:bodyPr>
          <a:lstStyle/>
          <a:p>
            <a:pPr algn="just">
              <a:lnSpc>
                <a:spcPct val="80000"/>
              </a:lnSpc>
            </a:pPr>
            <a:r>
              <a:rPr lang="it-IT" dirty="0"/>
              <a:t>The School </a:t>
            </a:r>
            <a:r>
              <a:rPr lang="it-IT" dirty="0" err="1"/>
              <a:t>partecipates</a:t>
            </a:r>
            <a:r>
              <a:rPr lang="it-IT" dirty="0"/>
              <a:t> in the </a:t>
            </a:r>
            <a:r>
              <a:rPr lang="it-IT" dirty="0" err="1"/>
              <a:t>European</a:t>
            </a:r>
            <a:r>
              <a:rPr lang="it-IT" dirty="0"/>
              <a:t> Association of </a:t>
            </a:r>
            <a:r>
              <a:rPr lang="it-IT" dirty="0" err="1"/>
              <a:t>Ethical</a:t>
            </a:r>
            <a:r>
              <a:rPr lang="it-IT" dirty="0"/>
              <a:t> </a:t>
            </a:r>
            <a:r>
              <a:rPr lang="it-IT" dirty="0" err="1"/>
              <a:t>Medical</a:t>
            </a:r>
            <a:r>
              <a:rPr lang="it-IT" dirty="0"/>
              <a:t> Centers. An </a:t>
            </a:r>
            <a:r>
              <a:rPr lang="it-IT" dirty="0" err="1"/>
              <a:t>Italian</a:t>
            </a:r>
            <a:r>
              <a:rPr lang="it-IT" dirty="0"/>
              <a:t> Society for </a:t>
            </a:r>
            <a:r>
              <a:rPr lang="it-IT" dirty="0" err="1"/>
              <a:t>Bioethics</a:t>
            </a:r>
            <a:r>
              <a:rPr lang="it-IT" dirty="0"/>
              <a:t> and Ethics Committees </a:t>
            </a:r>
            <a:r>
              <a:rPr lang="it-IT" dirty="0" err="1"/>
              <a:t>was</a:t>
            </a:r>
            <a:r>
              <a:rPr lang="it-IT" dirty="0"/>
              <a:t> set up </a:t>
            </a:r>
            <a:r>
              <a:rPr lang="it-IT" dirty="0" err="1"/>
              <a:t>at</a:t>
            </a:r>
            <a:r>
              <a:rPr lang="it-IT" dirty="0"/>
              <a:t> San Raffaele to coordinate the activities of Ethics Committees in </a:t>
            </a:r>
            <a:r>
              <a:rPr lang="it-IT" dirty="0" err="1"/>
              <a:t>Italy</a:t>
            </a:r>
            <a:r>
              <a:rPr lang="it-IT" dirty="0"/>
              <a:t>. An </a:t>
            </a:r>
            <a:r>
              <a:rPr lang="it-IT" dirty="0" err="1"/>
              <a:t>important</a:t>
            </a:r>
            <a:r>
              <a:rPr lang="it-IT" dirty="0"/>
              <a:t>  </a:t>
            </a:r>
            <a:r>
              <a:rPr lang="it-IT" dirty="0" err="1"/>
              <a:t>intiative</a:t>
            </a:r>
            <a:r>
              <a:rPr lang="it-IT" dirty="0"/>
              <a:t> </a:t>
            </a:r>
            <a:r>
              <a:rPr lang="it-IT" dirty="0" err="1"/>
              <a:t>was</a:t>
            </a:r>
            <a:r>
              <a:rPr lang="it-IT" dirty="0"/>
              <a:t> </a:t>
            </a:r>
            <a:r>
              <a:rPr lang="it-IT" dirty="0" err="1"/>
              <a:t>alsothe</a:t>
            </a:r>
            <a:r>
              <a:rPr lang="it-IT" dirty="0"/>
              <a:t> </a:t>
            </a:r>
            <a:r>
              <a:rPr lang="it-IT" dirty="0" err="1"/>
              <a:t>dialogue</a:t>
            </a:r>
            <a:r>
              <a:rPr lang="it-IT" dirty="0"/>
              <a:t> with the Consulta di bioetica e </a:t>
            </a:r>
            <a:r>
              <a:rPr lang="it-IT" dirty="0" err="1"/>
              <a:t>Politeia</a:t>
            </a:r>
            <a:endParaRPr lang="it-IT" dirty="0"/>
          </a:p>
          <a:p>
            <a:pPr algn="just">
              <a:lnSpc>
                <a:spcPct val="80000"/>
              </a:lnSpc>
            </a:pPr>
            <a:r>
              <a:rPr lang="it-IT" dirty="0"/>
              <a:t>The journals «Sanare </a:t>
            </a:r>
            <a:r>
              <a:rPr lang="it-IT" dirty="0" err="1"/>
              <a:t>Infirmos</a:t>
            </a:r>
            <a:r>
              <a:rPr lang="it-IT" dirty="0"/>
              <a:t>» and «</a:t>
            </a:r>
            <a:r>
              <a:rPr lang="it-IT" dirty="0" err="1"/>
              <a:t>Kos</a:t>
            </a:r>
            <a:r>
              <a:rPr lang="it-IT" dirty="0"/>
              <a:t>» and the </a:t>
            </a:r>
            <a:r>
              <a:rPr lang="it-IT" dirty="0" err="1"/>
              <a:t>editorial</a:t>
            </a:r>
            <a:r>
              <a:rPr lang="it-IT" dirty="0"/>
              <a:t> </a:t>
            </a:r>
            <a:r>
              <a:rPr lang="it-IT" dirty="0" err="1"/>
              <a:t>series</a:t>
            </a:r>
            <a:r>
              <a:rPr lang="it-IT" dirty="0"/>
              <a:t> of «Medicina e Scienze umane» </a:t>
            </a:r>
            <a:r>
              <a:rPr lang="it-IT" dirty="0" err="1"/>
              <a:t>edited</a:t>
            </a:r>
            <a:r>
              <a:rPr lang="it-IT" dirty="0"/>
              <a:t> by Europea Scienze Umane Editrice are </a:t>
            </a:r>
            <a:r>
              <a:rPr lang="it-IT" dirty="0" err="1"/>
              <a:t>connected</a:t>
            </a:r>
            <a:r>
              <a:rPr lang="it-IT" dirty="0"/>
              <a:t> to the School.</a:t>
            </a:r>
          </a:p>
          <a:p>
            <a:pPr algn="just">
              <a:lnSpc>
                <a:spcPct val="80000"/>
              </a:lnSpc>
            </a:pPr>
            <a:r>
              <a:rPr lang="it-IT" dirty="0"/>
              <a:t>After the 1998-1999  </a:t>
            </a:r>
            <a:r>
              <a:rPr lang="it-IT" dirty="0" err="1"/>
              <a:t>there</a:t>
            </a:r>
            <a:r>
              <a:rPr lang="it-IT" dirty="0"/>
              <a:t> are </a:t>
            </a:r>
            <a:r>
              <a:rPr lang="it-IT" dirty="0" err="1"/>
              <a:t>only</a:t>
            </a:r>
            <a:r>
              <a:rPr lang="it-IT" dirty="0"/>
              <a:t> activities in the </a:t>
            </a:r>
            <a:r>
              <a:rPr lang="it-IT" dirty="0" err="1"/>
              <a:t>bioethical</a:t>
            </a:r>
            <a:r>
              <a:rPr lang="it-IT" dirty="0"/>
              <a:t> field of </a:t>
            </a:r>
            <a:r>
              <a:rPr lang="it-IT" dirty="0" err="1"/>
              <a:t>scholars</a:t>
            </a:r>
            <a:r>
              <a:rPr lang="it-IT" dirty="0"/>
              <a:t> of the Department </a:t>
            </a:r>
            <a:r>
              <a:rPr lang="it-IT" dirty="0" err="1"/>
              <a:t>at</a:t>
            </a:r>
            <a:r>
              <a:rPr lang="it-IT" dirty="0"/>
              <a:t> an </a:t>
            </a:r>
            <a:r>
              <a:rPr lang="it-IT" dirty="0" err="1"/>
              <a:t>individual</a:t>
            </a:r>
            <a:r>
              <a:rPr lang="it-IT" dirty="0"/>
              <a:t> </a:t>
            </a:r>
            <a:r>
              <a:rPr lang="it-IT" dirty="0" err="1"/>
              <a:t>level</a:t>
            </a:r>
            <a:r>
              <a:rPr lang="it-IT" dirty="0"/>
              <a:t>.</a:t>
            </a:r>
          </a:p>
          <a:p>
            <a:pPr algn="just"/>
            <a:endParaRPr lang="it-IT" dirty="0"/>
          </a:p>
        </p:txBody>
      </p:sp>
    </p:spTree>
    <p:extLst>
      <p:ext uri="{BB962C8B-B14F-4D97-AF65-F5344CB8AC3E}">
        <p14:creationId xmlns:p14="http://schemas.microsoft.com/office/powerpoint/2010/main" val="2793095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539552" y="332657"/>
            <a:ext cx="7772400" cy="581744"/>
          </a:xfrm>
        </p:spPr>
        <p:txBody>
          <a:bodyPr>
            <a:noAutofit/>
          </a:bodyPr>
          <a:lstStyle/>
          <a:p>
            <a:pPr algn="ctr"/>
            <a:r>
              <a:rPr lang="it-IT" sz="2800" b="0" dirty="0">
                <a:solidFill>
                  <a:srgbClr val="FF0000"/>
                </a:solidFill>
              </a:rPr>
              <a:t>       </a:t>
            </a:r>
            <a:r>
              <a:rPr lang="it-IT" sz="2000" b="0" dirty="0">
                <a:solidFill>
                  <a:srgbClr val="FF0000"/>
                </a:solidFill>
              </a:rPr>
              <a:t>THE ETHICS AND MEDICINE PROJECTS OF THE LANZA FOUNDATION</a:t>
            </a:r>
            <a:endParaRPr lang="it-IT" sz="2000" dirty="0">
              <a:solidFill>
                <a:srgbClr val="FF0000"/>
              </a:solidFill>
            </a:endParaRPr>
          </a:p>
        </p:txBody>
      </p:sp>
      <p:sp>
        <p:nvSpPr>
          <p:cNvPr id="8195" name="Rectangle 3"/>
          <p:cNvSpPr>
            <a:spLocks noGrp="1" noChangeArrowheads="1"/>
          </p:cNvSpPr>
          <p:nvPr>
            <p:ph type="body" idx="4294967295"/>
          </p:nvPr>
        </p:nvSpPr>
        <p:spPr>
          <a:xfrm>
            <a:off x="395536" y="1124744"/>
            <a:ext cx="7772400" cy="5148000"/>
          </a:xfrm>
        </p:spPr>
        <p:txBody>
          <a:bodyPr>
            <a:normAutofit fontScale="85000" lnSpcReduction="10000"/>
          </a:bodyPr>
          <a:lstStyle/>
          <a:p>
            <a:pPr algn="just"/>
            <a:r>
              <a:rPr lang="it-IT" dirty="0"/>
              <a:t>The Ethics and Medicine Project </a:t>
            </a:r>
            <a:r>
              <a:rPr lang="it-IT" dirty="0" err="1"/>
              <a:t>was</a:t>
            </a:r>
            <a:r>
              <a:rPr lang="it-IT" dirty="0"/>
              <a:t> </a:t>
            </a:r>
            <a:r>
              <a:rPr lang="it-IT" dirty="0" err="1"/>
              <a:t>launched</a:t>
            </a:r>
            <a:r>
              <a:rPr lang="it-IT" dirty="0"/>
              <a:t> in 1988 </a:t>
            </a:r>
            <a:r>
              <a:rPr lang="it-IT" dirty="0" err="1"/>
              <a:t>as</a:t>
            </a:r>
            <a:r>
              <a:rPr lang="it-IT" dirty="0"/>
              <a:t> part of the </a:t>
            </a:r>
            <a:r>
              <a:rPr lang="it-IT" dirty="0" err="1"/>
              <a:t>research</a:t>
            </a:r>
            <a:r>
              <a:rPr lang="it-IT" dirty="0"/>
              <a:t> and training activities of the Lanza Foundation. Responsible </a:t>
            </a:r>
            <a:r>
              <a:rPr lang="it-IT" dirty="0" err="1"/>
              <a:t>was</a:t>
            </a:r>
            <a:r>
              <a:rPr lang="it-IT" dirty="0"/>
              <a:t> Paolo </a:t>
            </a:r>
            <a:r>
              <a:rPr lang="it-IT" dirty="0" err="1"/>
              <a:t>Benciolini</a:t>
            </a:r>
            <a:r>
              <a:rPr lang="it-IT" dirty="0"/>
              <a:t>, Corrado </a:t>
            </a:r>
            <a:r>
              <a:rPr lang="it-IT" dirty="0" err="1"/>
              <a:t>Viafora</a:t>
            </a:r>
            <a:r>
              <a:rPr lang="it-IT" dirty="0"/>
              <a:t> </a:t>
            </a:r>
            <a:r>
              <a:rPr lang="it-IT" dirty="0" err="1"/>
              <a:t>coordinated</a:t>
            </a:r>
            <a:r>
              <a:rPr lang="it-IT" dirty="0"/>
              <a:t> the </a:t>
            </a:r>
            <a:r>
              <a:rPr lang="it-IT" dirty="0" err="1"/>
              <a:t>research</a:t>
            </a:r>
            <a:r>
              <a:rPr lang="it-IT" dirty="0"/>
              <a:t>.</a:t>
            </a:r>
          </a:p>
          <a:p>
            <a:pPr algn="just"/>
            <a:r>
              <a:rPr lang="it-IT" dirty="0"/>
              <a:t>The cultural </a:t>
            </a:r>
            <a:r>
              <a:rPr lang="it-IT" dirty="0" err="1"/>
              <a:t>horizon</a:t>
            </a:r>
            <a:r>
              <a:rPr lang="it-IT" dirty="0"/>
              <a:t> of the Project </a:t>
            </a:r>
            <a:r>
              <a:rPr lang="it-IT" dirty="0" err="1"/>
              <a:t>is</a:t>
            </a:r>
            <a:r>
              <a:rPr lang="it-IT" dirty="0"/>
              <a:t> </a:t>
            </a:r>
            <a:r>
              <a:rPr lang="it-IT" dirty="0" err="1"/>
              <a:t>marked</a:t>
            </a:r>
            <a:r>
              <a:rPr lang="it-IT" dirty="0"/>
              <a:t> by the </a:t>
            </a:r>
            <a:r>
              <a:rPr lang="it-IT" dirty="0" err="1"/>
              <a:t>need</a:t>
            </a:r>
            <a:r>
              <a:rPr lang="it-IT" dirty="0"/>
              <a:t> for an  </a:t>
            </a:r>
            <a:r>
              <a:rPr lang="it-IT" dirty="0" err="1"/>
              <a:t>ethical</a:t>
            </a:r>
            <a:r>
              <a:rPr lang="it-IT" dirty="0"/>
              <a:t> management of </a:t>
            </a:r>
            <a:r>
              <a:rPr lang="it-IT" dirty="0" err="1"/>
              <a:t>biomedical</a:t>
            </a:r>
            <a:r>
              <a:rPr lang="it-IT" dirty="0"/>
              <a:t> progress and for a </a:t>
            </a:r>
            <a:r>
              <a:rPr lang="it-IT" dirty="0" err="1"/>
              <a:t>rational</a:t>
            </a:r>
            <a:r>
              <a:rPr lang="it-IT" dirty="0"/>
              <a:t> </a:t>
            </a:r>
            <a:r>
              <a:rPr lang="it-IT" dirty="0" err="1"/>
              <a:t>foundation</a:t>
            </a:r>
            <a:r>
              <a:rPr lang="it-IT" dirty="0"/>
              <a:t> of ethics, and by the </a:t>
            </a:r>
            <a:r>
              <a:rPr lang="it-IT" dirty="0" err="1"/>
              <a:t>practice</a:t>
            </a:r>
            <a:r>
              <a:rPr lang="it-IT" dirty="0"/>
              <a:t> of a </a:t>
            </a:r>
            <a:r>
              <a:rPr lang="it-IT" dirty="0" err="1"/>
              <a:t>multidisciplinary</a:t>
            </a:r>
            <a:r>
              <a:rPr lang="it-IT" dirty="0"/>
              <a:t> </a:t>
            </a:r>
            <a:r>
              <a:rPr lang="it-IT" dirty="0" err="1"/>
              <a:t>approach</a:t>
            </a:r>
            <a:r>
              <a:rPr lang="it-IT" dirty="0"/>
              <a:t>. </a:t>
            </a:r>
          </a:p>
          <a:p>
            <a:pPr algn="just"/>
            <a:r>
              <a:rPr lang="it-IT" dirty="0"/>
              <a:t>The Project shares the </a:t>
            </a:r>
            <a:r>
              <a:rPr lang="it-IT" dirty="0" err="1"/>
              <a:t>classical</a:t>
            </a:r>
            <a:r>
              <a:rPr lang="it-IT" dirty="0"/>
              <a:t> </a:t>
            </a:r>
            <a:r>
              <a:rPr lang="it-IT" dirty="0" err="1"/>
              <a:t>principle</a:t>
            </a:r>
            <a:r>
              <a:rPr lang="it-IT" dirty="0"/>
              <a:t> of </a:t>
            </a:r>
            <a:r>
              <a:rPr lang="it-IT" dirty="0" err="1"/>
              <a:t>bioethics</a:t>
            </a:r>
            <a:r>
              <a:rPr lang="it-IT" dirty="0"/>
              <a:t>: </a:t>
            </a:r>
            <a:r>
              <a:rPr lang="it-IT" dirty="0" err="1"/>
              <a:t>autonomy</a:t>
            </a:r>
            <a:r>
              <a:rPr lang="it-IT" dirty="0"/>
              <a:t>, </a:t>
            </a:r>
            <a:r>
              <a:rPr lang="it-IT" dirty="0" err="1"/>
              <a:t>beneficence</a:t>
            </a:r>
            <a:r>
              <a:rPr lang="it-IT" dirty="0"/>
              <a:t> and </a:t>
            </a:r>
            <a:r>
              <a:rPr lang="it-IT" dirty="0" err="1"/>
              <a:t>justice</a:t>
            </a:r>
            <a:r>
              <a:rPr lang="it-IT" dirty="0"/>
              <a:t>. </a:t>
            </a:r>
            <a:r>
              <a:rPr lang="it-IT" dirty="0" err="1"/>
              <a:t>These</a:t>
            </a:r>
            <a:r>
              <a:rPr lang="it-IT" dirty="0"/>
              <a:t> </a:t>
            </a:r>
            <a:r>
              <a:rPr lang="it-IT" dirty="0" err="1"/>
              <a:t>principles</a:t>
            </a:r>
            <a:r>
              <a:rPr lang="it-IT" dirty="0"/>
              <a:t>, </a:t>
            </a:r>
            <a:r>
              <a:rPr lang="it-IT" dirty="0" err="1"/>
              <a:t>interpreted</a:t>
            </a:r>
            <a:r>
              <a:rPr lang="it-IT" dirty="0"/>
              <a:t> in the light of </a:t>
            </a:r>
            <a:r>
              <a:rPr lang="it-IT" dirty="0" err="1"/>
              <a:t>personalism</a:t>
            </a:r>
            <a:r>
              <a:rPr lang="it-IT" dirty="0"/>
              <a:t>, are </a:t>
            </a:r>
            <a:r>
              <a:rPr lang="it-IT" dirty="0" err="1"/>
              <a:t>translated</a:t>
            </a:r>
            <a:r>
              <a:rPr lang="it-IT" dirty="0"/>
              <a:t>  </a:t>
            </a:r>
            <a:r>
              <a:rPr lang="it-IT" dirty="0" err="1"/>
              <a:t>respectively</a:t>
            </a:r>
            <a:r>
              <a:rPr lang="it-IT" dirty="0"/>
              <a:t> </a:t>
            </a:r>
            <a:r>
              <a:rPr lang="it-IT" dirty="0" err="1"/>
              <a:t>into</a:t>
            </a:r>
            <a:r>
              <a:rPr lang="it-IT" dirty="0"/>
              <a:t> the </a:t>
            </a:r>
            <a:r>
              <a:rPr lang="it-IT" dirty="0" err="1"/>
              <a:t>principles</a:t>
            </a:r>
            <a:r>
              <a:rPr lang="it-IT" dirty="0"/>
              <a:t> of: human </a:t>
            </a:r>
            <a:r>
              <a:rPr lang="it-IT" dirty="0" err="1"/>
              <a:t>dignity</a:t>
            </a:r>
            <a:r>
              <a:rPr lang="it-IT" dirty="0"/>
              <a:t>, </a:t>
            </a:r>
            <a:r>
              <a:rPr lang="it-IT" dirty="0" err="1"/>
              <a:t>globality</a:t>
            </a:r>
            <a:r>
              <a:rPr lang="it-IT" dirty="0"/>
              <a:t> of care, </a:t>
            </a:r>
            <a:r>
              <a:rPr lang="it-IT" dirty="0" err="1"/>
              <a:t>solidarity</a:t>
            </a:r>
            <a:r>
              <a:rPr lang="it-IT" dirty="0"/>
              <a:t>.</a:t>
            </a:r>
          </a:p>
          <a:p>
            <a:pPr algn="just"/>
            <a:r>
              <a:rPr lang="it-IT" dirty="0"/>
              <a:t>The Project </a:t>
            </a:r>
            <a:r>
              <a:rPr lang="it-IT" dirty="0" err="1"/>
              <a:t>is</a:t>
            </a:r>
            <a:r>
              <a:rPr lang="it-IT" dirty="0"/>
              <a:t> </a:t>
            </a:r>
            <a:r>
              <a:rPr lang="it-IT" dirty="0" err="1"/>
              <a:t>committed</a:t>
            </a:r>
            <a:r>
              <a:rPr lang="it-IT" dirty="0"/>
              <a:t> to </a:t>
            </a:r>
            <a:r>
              <a:rPr lang="it-IT" dirty="0" err="1"/>
              <a:t>two</a:t>
            </a:r>
            <a:r>
              <a:rPr lang="it-IT" dirty="0"/>
              <a:t> </a:t>
            </a:r>
            <a:r>
              <a:rPr lang="it-IT" dirty="0" err="1"/>
              <a:t>objectives</a:t>
            </a:r>
            <a:r>
              <a:rPr lang="it-IT" dirty="0"/>
              <a:t>: the </a:t>
            </a:r>
            <a:r>
              <a:rPr lang="it-IT" dirty="0" err="1"/>
              <a:t>recognition</a:t>
            </a:r>
            <a:r>
              <a:rPr lang="it-IT" dirty="0"/>
              <a:t> of the </a:t>
            </a:r>
            <a:r>
              <a:rPr lang="it-IT" dirty="0" err="1"/>
              <a:t>orientations</a:t>
            </a:r>
            <a:r>
              <a:rPr lang="it-IT" dirty="0"/>
              <a:t> of </a:t>
            </a:r>
            <a:r>
              <a:rPr lang="it-IT" dirty="0" err="1"/>
              <a:t>contemporary</a:t>
            </a:r>
            <a:r>
              <a:rPr lang="it-IT" dirty="0"/>
              <a:t> </a:t>
            </a:r>
            <a:r>
              <a:rPr lang="it-IT" dirty="0" err="1"/>
              <a:t>bioethics</a:t>
            </a:r>
            <a:r>
              <a:rPr lang="it-IT" dirty="0"/>
              <a:t>, </a:t>
            </a:r>
            <a:r>
              <a:rPr lang="it-IT" dirty="0" err="1"/>
              <a:t>which</a:t>
            </a:r>
            <a:r>
              <a:rPr lang="it-IT" dirty="0"/>
              <a:t> </a:t>
            </a:r>
            <a:r>
              <a:rPr lang="it-IT" dirty="0" err="1"/>
              <a:t>has</a:t>
            </a:r>
            <a:r>
              <a:rPr lang="it-IT" dirty="0"/>
              <a:t> led to international meetings and study days on </a:t>
            </a:r>
            <a:r>
              <a:rPr lang="it-IT" dirty="0" err="1"/>
              <a:t>bioethics</a:t>
            </a:r>
            <a:r>
              <a:rPr lang="it-IT" dirty="0"/>
              <a:t> in </a:t>
            </a:r>
            <a:r>
              <a:rPr lang="it-IT" dirty="0" err="1"/>
              <a:t>Italy</a:t>
            </a:r>
            <a:r>
              <a:rPr lang="it-IT" dirty="0"/>
              <a:t>, and the activation of a </a:t>
            </a:r>
            <a:r>
              <a:rPr lang="it-IT" dirty="0" err="1"/>
              <a:t>Bioethics</a:t>
            </a:r>
            <a:r>
              <a:rPr lang="it-IT" dirty="0"/>
              <a:t> </a:t>
            </a:r>
            <a:r>
              <a:rPr lang="it-IT" dirty="0" err="1"/>
              <a:t>Laboratory</a:t>
            </a:r>
            <a:r>
              <a:rPr lang="it-IT" dirty="0"/>
              <a:t>  for </a:t>
            </a:r>
            <a:r>
              <a:rPr lang="it-IT" dirty="0" err="1"/>
              <a:t>permanent</a:t>
            </a:r>
            <a:r>
              <a:rPr lang="it-IT" dirty="0"/>
              <a:t> training.</a:t>
            </a:r>
          </a:p>
          <a:p>
            <a:pPr algn="just"/>
            <a:r>
              <a:rPr lang="it-IT" dirty="0"/>
              <a:t>The </a:t>
            </a:r>
            <a:r>
              <a:rPr lang="it-IT" dirty="0" err="1"/>
              <a:t>materials</a:t>
            </a:r>
            <a:r>
              <a:rPr lang="it-IT" dirty="0"/>
              <a:t> </a:t>
            </a:r>
            <a:r>
              <a:rPr lang="it-IT" dirty="0" err="1"/>
              <a:t>produced</a:t>
            </a:r>
            <a:r>
              <a:rPr lang="it-IT" dirty="0"/>
              <a:t> are </a:t>
            </a:r>
            <a:r>
              <a:rPr lang="it-IT" dirty="0" err="1"/>
              <a:t>collected</a:t>
            </a:r>
            <a:r>
              <a:rPr lang="it-IT" dirty="0"/>
              <a:t> in the </a:t>
            </a:r>
            <a:r>
              <a:rPr lang="it-IT" dirty="0" err="1"/>
              <a:t>series</a:t>
            </a:r>
            <a:r>
              <a:rPr lang="it-IT" dirty="0"/>
              <a:t> «quaderni di Etica e Medicina», </a:t>
            </a:r>
            <a:r>
              <a:rPr lang="it-IT" dirty="0" err="1"/>
              <a:t>edited</a:t>
            </a:r>
            <a:r>
              <a:rPr lang="it-IT" dirty="0"/>
              <a:t> by Gregoriana Editrice</a:t>
            </a:r>
          </a:p>
          <a:p>
            <a:pPr algn="just"/>
            <a:endParaRPr lang="it-IT" dirty="0"/>
          </a:p>
        </p:txBody>
      </p:sp>
    </p:spTree>
    <p:extLst>
      <p:ext uri="{BB962C8B-B14F-4D97-AF65-F5344CB8AC3E}">
        <p14:creationId xmlns:p14="http://schemas.microsoft.com/office/powerpoint/2010/main" val="4252131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548680"/>
            <a:ext cx="8534400" cy="576064"/>
          </a:xfrm>
        </p:spPr>
        <p:txBody>
          <a:bodyPr>
            <a:noAutofit/>
          </a:bodyPr>
          <a:lstStyle/>
          <a:p>
            <a:r>
              <a:rPr lang="it-IT" sz="2400" dirty="0">
                <a:solidFill>
                  <a:srgbClr val="FF0000"/>
                </a:solidFill>
              </a:rPr>
              <a:t>                                  THE BIOETHICS CENTER OF GENOVA</a:t>
            </a:r>
          </a:p>
        </p:txBody>
      </p:sp>
      <p:sp>
        <p:nvSpPr>
          <p:cNvPr id="3" name="Segnaposto contenuto 2"/>
          <p:cNvSpPr>
            <a:spLocks noGrp="1"/>
          </p:cNvSpPr>
          <p:nvPr>
            <p:ph sz="quarter" idx="1"/>
          </p:nvPr>
        </p:nvSpPr>
        <p:spPr>
          <a:xfrm>
            <a:off x="354008" y="1268760"/>
            <a:ext cx="8503920" cy="4824536"/>
          </a:xfrm>
        </p:spPr>
        <p:txBody>
          <a:bodyPr>
            <a:normAutofit/>
          </a:bodyPr>
          <a:lstStyle/>
          <a:p>
            <a:pPr algn="just"/>
            <a:r>
              <a:rPr lang="it-IT" sz="2000" dirty="0" err="1"/>
              <a:t>TheBioethics</a:t>
            </a:r>
            <a:r>
              <a:rPr lang="it-IT" sz="2000" dirty="0"/>
              <a:t> Center of Geova  </a:t>
            </a:r>
            <a:r>
              <a:rPr lang="it-IT" sz="2000" dirty="0" err="1"/>
              <a:t>was</a:t>
            </a:r>
            <a:r>
              <a:rPr lang="it-IT" sz="2000" dirty="0"/>
              <a:t> </a:t>
            </a:r>
            <a:r>
              <a:rPr lang="it-IT" sz="2000" dirty="0" err="1"/>
              <a:t>founded</a:t>
            </a:r>
            <a:r>
              <a:rPr lang="it-IT" sz="2000" dirty="0"/>
              <a:t> in 1984 on the </a:t>
            </a:r>
            <a:r>
              <a:rPr lang="it-IT" sz="2000" dirty="0" err="1"/>
              <a:t>initiative</a:t>
            </a:r>
            <a:r>
              <a:rPr lang="it-IT" sz="2000" dirty="0"/>
              <a:t> of </a:t>
            </a:r>
            <a:r>
              <a:rPr lang="it-IT" sz="2000" dirty="0" err="1"/>
              <a:t>university</a:t>
            </a:r>
            <a:r>
              <a:rPr lang="it-IT" sz="2000" dirty="0"/>
              <a:t> professors from </a:t>
            </a:r>
            <a:r>
              <a:rPr lang="it-IT" sz="2000" dirty="0" err="1"/>
              <a:t>different</a:t>
            </a:r>
            <a:r>
              <a:rPr lang="it-IT" sz="2000" dirty="0"/>
              <a:t> </a:t>
            </a:r>
            <a:r>
              <a:rPr lang="it-IT" sz="2000" dirty="0" err="1"/>
              <a:t>research</a:t>
            </a:r>
            <a:r>
              <a:rPr lang="it-IT" sz="2000" dirty="0"/>
              <a:t> </a:t>
            </a:r>
            <a:r>
              <a:rPr lang="it-IT" sz="2000" dirty="0" err="1"/>
              <a:t>areas</a:t>
            </a:r>
            <a:r>
              <a:rPr lang="it-IT" sz="2000" dirty="0"/>
              <a:t>: from </a:t>
            </a:r>
            <a:r>
              <a:rPr lang="it-IT" sz="2000" dirty="0" err="1"/>
              <a:t>philosophy</a:t>
            </a:r>
            <a:r>
              <a:rPr lang="it-IT" sz="2000" dirty="0"/>
              <a:t> to </a:t>
            </a:r>
            <a:r>
              <a:rPr lang="it-IT" sz="2000" dirty="0" err="1"/>
              <a:t>law</a:t>
            </a:r>
            <a:r>
              <a:rPr lang="it-IT" sz="2000" dirty="0"/>
              <a:t>, from medicine to social sciences. </a:t>
            </a:r>
            <a:r>
              <a:rPr lang="it-IT" sz="2000" dirty="0" err="1"/>
              <a:t>Among</a:t>
            </a:r>
            <a:r>
              <a:rPr lang="it-IT" sz="2000" dirty="0"/>
              <a:t> the directors and the </a:t>
            </a:r>
            <a:r>
              <a:rPr lang="it-IT" sz="2000" dirty="0" err="1"/>
              <a:t>main</a:t>
            </a:r>
            <a:r>
              <a:rPr lang="it-IT" sz="2000" dirty="0"/>
              <a:t> </a:t>
            </a:r>
            <a:r>
              <a:rPr lang="it-IT" sz="2000" dirty="0" err="1"/>
              <a:t>representatives</a:t>
            </a:r>
            <a:r>
              <a:rPr lang="it-IT" sz="2000" dirty="0"/>
              <a:t> </a:t>
            </a:r>
            <a:r>
              <a:rPr lang="it-IT" sz="2000" dirty="0" err="1"/>
              <a:t>we</a:t>
            </a:r>
            <a:r>
              <a:rPr lang="it-IT" sz="2000" dirty="0"/>
              <a:t> </a:t>
            </a:r>
            <a:r>
              <a:rPr lang="it-IT" sz="2000" dirty="0" err="1"/>
              <a:t>find</a:t>
            </a:r>
            <a:r>
              <a:rPr lang="it-IT" sz="2000" dirty="0"/>
              <a:t> Luisella Battaglia</a:t>
            </a:r>
          </a:p>
          <a:p>
            <a:pPr algn="just"/>
            <a:r>
              <a:rPr lang="it-IT" sz="2000" dirty="0"/>
              <a:t>The Center </a:t>
            </a:r>
            <a:r>
              <a:rPr lang="it-IT" sz="2000" dirty="0" err="1"/>
              <a:t>has</a:t>
            </a:r>
            <a:r>
              <a:rPr lang="it-IT" sz="2000" dirty="0"/>
              <a:t> a </a:t>
            </a:r>
            <a:r>
              <a:rPr lang="it-IT" sz="2000" dirty="0" err="1"/>
              <a:t>secular</a:t>
            </a:r>
            <a:r>
              <a:rPr lang="it-IT" sz="2000" dirty="0"/>
              <a:t> </a:t>
            </a:r>
            <a:r>
              <a:rPr lang="it-IT" sz="2000" dirty="0" err="1"/>
              <a:t>orientation</a:t>
            </a:r>
            <a:r>
              <a:rPr lang="it-IT" sz="2000" dirty="0"/>
              <a:t> and </a:t>
            </a:r>
            <a:r>
              <a:rPr lang="it-IT" sz="2000" dirty="0" err="1"/>
              <a:t>pursues</a:t>
            </a:r>
            <a:r>
              <a:rPr lang="it-IT" sz="2000" dirty="0"/>
              <a:t> a vision of </a:t>
            </a:r>
            <a:r>
              <a:rPr lang="it-IT" sz="2000" dirty="0" err="1"/>
              <a:t>bioethics</a:t>
            </a:r>
            <a:r>
              <a:rPr lang="it-IT" sz="2000" dirty="0"/>
              <a:t> </a:t>
            </a:r>
            <a:r>
              <a:rPr lang="it-IT" sz="2000" dirty="0" err="1"/>
              <a:t>that</a:t>
            </a:r>
            <a:r>
              <a:rPr lang="it-IT" sz="2000" dirty="0"/>
              <a:t>  </a:t>
            </a:r>
            <a:r>
              <a:rPr lang="it-IT" sz="2000" dirty="0" err="1"/>
              <a:t>does</a:t>
            </a:r>
            <a:r>
              <a:rPr lang="it-IT" sz="2000" dirty="0"/>
              <a:t> </a:t>
            </a:r>
            <a:r>
              <a:rPr lang="it-IT" sz="2000" dirty="0" err="1"/>
              <a:t>not</a:t>
            </a:r>
            <a:r>
              <a:rPr lang="it-IT" sz="2000" dirty="0"/>
              <a:t> </a:t>
            </a:r>
            <a:r>
              <a:rPr lang="it-IT" sz="2000" dirty="0" err="1"/>
              <a:t>limit</a:t>
            </a:r>
            <a:r>
              <a:rPr lang="it-IT" sz="2000" dirty="0"/>
              <a:t> </a:t>
            </a:r>
            <a:r>
              <a:rPr lang="it-IT" sz="2000" dirty="0" err="1"/>
              <a:t>attention</a:t>
            </a:r>
            <a:r>
              <a:rPr lang="it-IT" sz="2000" dirty="0"/>
              <a:t> to human life, </a:t>
            </a:r>
            <a:r>
              <a:rPr lang="it-IT" sz="2000" dirty="0" err="1"/>
              <a:t>but</a:t>
            </a:r>
            <a:r>
              <a:rPr lang="it-IT" sz="2000" dirty="0"/>
              <a:t> </a:t>
            </a:r>
            <a:r>
              <a:rPr lang="it-IT" sz="2000" dirty="0" err="1"/>
              <a:t>includes</a:t>
            </a:r>
            <a:r>
              <a:rPr lang="it-IT" sz="2000" dirty="0"/>
              <a:t> </a:t>
            </a:r>
            <a:r>
              <a:rPr lang="it-IT" sz="2000" dirty="0" err="1"/>
              <a:t>everithing</a:t>
            </a:r>
            <a:r>
              <a:rPr lang="it-IT" sz="2000" dirty="0"/>
              <a:t> </a:t>
            </a:r>
            <a:r>
              <a:rPr lang="it-IT" sz="2000" dirty="0" err="1"/>
              <a:t>that</a:t>
            </a:r>
            <a:r>
              <a:rPr lang="it-IT" sz="2000" dirty="0"/>
              <a:t> </a:t>
            </a:r>
            <a:r>
              <a:rPr lang="it-IT" sz="2000" dirty="0" err="1"/>
              <a:t>is</a:t>
            </a:r>
            <a:r>
              <a:rPr lang="it-IT" sz="2000" dirty="0"/>
              <a:t> living and, by extension </a:t>
            </a:r>
            <a:r>
              <a:rPr lang="it-IT" sz="2000" dirty="0" err="1"/>
              <a:t>also</a:t>
            </a:r>
            <a:r>
              <a:rPr lang="it-IT" sz="2000" dirty="0"/>
              <a:t> the </a:t>
            </a:r>
            <a:r>
              <a:rPr lang="it-IT" sz="2000" dirty="0" err="1"/>
              <a:t>environment</a:t>
            </a:r>
            <a:endParaRPr lang="it-IT" sz="2000" dirty="0"/>
          </a:p>
          <a:p>
            <a:pPr algn="just"/>
            <a:r>
              <a:rPr lang="it-IT" sz="2000" dirty="0"/>
              <a:t>The Center </a:t>
            </a:r>
            <a:r>
              <a:rPr lang="it-IT" sz="2000" dirty="0" err="1"/>
              <a:t>carries</a:t>
            </a:r>
            <a:r>
              <a:rPr lang="it-IT" sz="2000" dirty="0"/>
              <a:t> out multiple training activities, </a:t>
            </a:r>
            <a:r>
              <a:rPr lang="it-IT" sz="2000" dirty="0" err="1"/>
              <a:t>including</a:t>
            </a:r>
            <a:r>
              <a:rPr lang="it-IT" sz="2000" dirty="0"/>
              <a:t>: </a:t>
            </a:r>
            <a:r>
              <a:rPr lang="it-IT" sz="2000" dirty="0" err="1"/>
              <a:t>course</a:t>
            </a:r>
            <a:r>
              <a:rPr lang="it-IT" sz="2000" dirty="0"/>
              <a:t>, </a:t>
            </a:r>
            <a:r>
              <a:rPr lang="it-IT" sz="2000" dirty="0" err="1"/>
              <a:t>seminars</a:t>
            </a:r>
            <a:r>
              <a:rPr lang="it-IT" sz="2000" dirty="0"/>
              <a:t>, conferences.</a:t>
            </a:r>
          </a:p>
          <a:p>
            <a:pPr algn="just"/>
            <a:r>
              <a:rPr lang="it-IT" sz="2000" dirty="0"/>
              <a:t>After the </a:t>
            </a:r>
            <a:r>
              <a:rPr lang="it-IT" sz="2000" dirty="0" err="1"/>
              <a:t>resignation</a:t>
            </a:r>
            <a:r>
              <a:rPr lang="it-IT" sz="2000" dirty="0"/>
              <a:t> in 1992 of Luisella Battaglia, due to the </a:t>
            </a:r>
            <a:r>
              <a:rPr lang="it-IT" sz="2000" dirty="0" err="1"/>
              <a:t>perception</a:t>
            </a:r>
            <a:r>
              <a:rPr lang="it-IT" sz="2000" dirty="0"/>
              <a:t> of  a </a:t>
            </a:r>
            <a:r>
              <a:rPr lang="it-IT" sz="2000" dirty="0" err="1"/>
              <a:t>lack</a:t>
            </a:r>
            <a:r>
              <a:rPr lang="it-IT" sz="2000" dirty="0"/>
              <a:t> of </a:t>
            </a:r>
            <a:r>
              <a:rPr lang="it-IT" sz="2000" dirty="0" err="1"/>
              <a:t>pluralist</a:t>
            </a:r>
            <a:r>
              <a:rPr lang="it-IT" sz="2000" dirty="0"/>
              <a:t> </a:t>
            </a:r>
            <a:r>
              <a:rPr lang="it-IT" sz="2000" dirty="0" err="1"/>
              <a:t>openess</a:t>
            </a:r>
            <a:r>
              <a:rPr lang="it-IT" sz="2000" dirty="0"/>
              <a:t>, in </a:t>
            </a:r>
            <a:r>
              <a:rPr lang="it-IT" sz="2000" dirty="0" err="1"/>
              <a:t>particular</a:t>
            </a:r>
            <a:r>
              <a:rPr lang="it-IT" sz="2000" dirty="0"/>
              <a:t> </a:t>
            </a:r>
            <a:r>
              <a:rPr lang="it-IT" sz="2000" dirty="0" err="1"/>
              <a:t>towards</a:t>
            </a:r>
            <a:r>
              <a:rPr lang="it-IT" sz="2000" dirty="0"/>
              <a:t> the </a:t>
            </a:r>
            <a:r>
              <a:rPr lang="it-IT" sz="2000" dirty="0" err="1"/>
              <a:t>Catholic</a:t>
            </a:r>
            <a:r>
              <a:rPr lang="it-IT" sz="2000" dirty="0"/>
              <a:t> world, the Center </a:t>
            </a:r>
            <a:r>
              <a:rPr lang="it-IT" sz="2000" dirty="0" err="1"/>
              <a:t>suffered</a:t>
            </a:r>
            <a:r>
              <a:rPr lang="it-IT" sz="2000" dirty="0"/>
              <a:t> a </a:t>
            </a:r>
            <a:r>
              <a:rPr lang="it-IT" sz="2000" dirty="0" err="1"/>
              <a:t>setback</a:t>
            </a:r>
            <a:r>
              <a:rPr lang="it-IT" sz="2000" dirty="0"/>
              <a:t>. The </a:t>
            </a:r>
            <a:r>
              <a:rPr lang="it-IT" sz="2000" dirty="0" err="1"/>
              <a:t>same</a:t>
            </a:r>
            <a:r>
              <a:rPr lang="it-IT" sz="2000" dirty="0"/>
              <a:t> vision of </a:t>
            </a:r>
            <a:r>
              <a:rPr lang="it-IT" sz="2000" dirty="0" err="1"/>
              <a:t>bioethics</a:t>
            </a:r>
            <a:r>
              <a:rPr lang="it-IT" sz="2000" dirty="0"/>
              <a:t> </a:t>
            </a:r>
            <a:r>
              <a:rPr lang="it-IT" sz="2000" dirty="0" err="1"/>
              <a:t>extended</a:t>
            </a:r>
            <a:r>
              <a:rPr lang="it-IT" sz="2000" dirty="0"/>
              <a:t> to the </a:t>
            </a:r>
            <a:r>
              <a:rPr lang="it-IT" sz="2000" dirty="0" err="1"/>
              <a:t>entire</a:t>
            </a:r>
            <a:r>
              <a:rPr lang="it-IT" sz="2000" dirty="0"/>
              <a:t> living world </a:t>
            </a:r>
            <a:r>
              <a:rPr lang="it-IT" sz="2000" dirty="0" err="1"/>
              <a:t>will</a:t>
            </a:r>
            <a:r>
              <a:rPr lang="it-IT" sz="2000" dirty="0"/>
              <a:t> be </a:t>
            </a:r>
            <a:r>
              <a:rPr lang="it-IT" sz="2000" dirty="0" err="1"/>
              <a:t>taken</a:t>
            </a:r>
            <a:r>
              <a:rPr lang="it-IT" sz="2000" dirty="0"/>
              <a:t> up by the </a:t>
            </a:r>
            <a:r>
              <a:rPr lang="it-IT" sz="2000" dirty="0" err="1"/>
              <a:t>Italian</a:t>
            </a:r>
            <a:r>
              <a:rPr lang="it-IT" sz="2000" dirty="0"/>
              <a:t> Institute of </a:t>
            </a:r>
            <a:r>
              <a:rPr lang="it-IT" sz="2000" dirty="0" err="1"/>
              <a:t>Bioethics</a:t>
            </a:r>
            <a:r>
              <a:rPr lang="it-IT" sz="2000" dirty="0"/>
              <a:t> </a:t>
            </a:r>
            <a:r>
              <a:rPr lang="it-IT" sz="2000" dirty="0" err="1"/>
              <a:t>founded</a:t>
            </a:r>
            <a:r>
              <a:rPr lang="it-IT" sz="2000" dirty="0"/>
              <a:t> by Luisella Battaglia in 1993.</a:t>
            </a:r>
          </a:p>
        </p:txBody>
      </p:sp>
    </p:spTree>
    <p:extLst>
      <p:ext uri="{BB962C8B-B14F-4D97-AF65-F5344CB8AC3E}">
        <p14:creationId xmlns:p14="http://schemas.microsoft.com/office/powerpoint/2010/main" val="1759122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5" name="Segnaposto piè di pagina 4"/>
          <p:cNvSpPr>
            <a:spLocks noGrp="1"/>
          </p:cNvSpPr>
          <p:nvPr>
            <p:ph type="ftr" sz="quarter" idx="11"/>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17410" name="Rectangle 2"/>
          <p:cNvSpPr>
            <a:spLocks noGrp="1" noChangeArrowheads="1"/>
          </p:cNvSpPr>
          <p:nvPr>
            <p:ph type="title" idx="4294967295"/>
          </p:nvPr>
        </p:nvSpPr>
        <p:spPr>
          <a:xfrm>
            <a:off x="284083" y="611064"/>
            <a:ext cx="8097917" cy="576064"/>
          </a:xfrm>
        </p:spPr>
        <p:txBody>
          <a:bodyPr>
            <a:normAutofit/>
          </a:bodyPr>
          <a:lstStyle/>
          <a:p>
            <a:pPr algn="ctr"/>
            <a:r>
              <a:rPr lang="it-IT" sz="2400" dirty="0">
                <a:solidFill>
                  <a:srgbClr val="FF0000"/>
                </a:solidFill>
              </a:rPr>
              <a:t> THE ITALIAN INSTITUTE OF BIOETHICS  slide n.1</a:t>
            </a:r>
          </a:p>
        </p:txBody>
      </p:sp>
      <p:sp>
        <p:nvSpPr>
          <p:cNvPr id="17411" name="Rectangle 3"/>
          <p:cNvSpPr>
            <a:spLocks noGrp="1" noChangeArrowheads="1"/>
          </p:cNvSpPr>
          <p:nvPr>
            <p:ph type="body" idx="4294967295"/>
          </p:nvPr>
        </p:nvSpPr>
        <p:spPr>
          <a:xfrm>
            <a:off x="467544" y="1412776"/>
            <a:ext cx="8352927" cy="4824536"/>
          </a:xfrm>
        </p:spPr>
        <p:txBody>
          <a:bodyPr>
            <a:normAutofit fontScale="92500" lnSpcReduction="10000"/>
          </a:bodyPr>
          <a:lstStyle/>
          <a:p>
            <a:r>
              <a:rPr lang="it-IT" sz="2600" dirty="0"/>
              <a:t>The </a:t>
            </a:r>
            <a:r>
              <a:rPr lang="it-IT" sz="2600" dirty="0" err="1"/>
              <a:t>Italian</a:t>
            </a:r>
            <a:r>
              <a:rPr lang="it-IT" sz="2600" dirty="0"/>
              <a:t> Institute of </a:t>
            </a:r>
            <a:r>
              <a:rPr lang="it-IT" sz="2600" dirty="0" err="1"/>
              <a:t>Bioethics</a:t>
            </a:r>
            <a:r>
              <a:rPr lang="it-IT" sz="2600" dirty="0"/>
              <a:t> </a:t>
            </a:r>
            <a:r>
              <a:rPr lang="it-IT" sz="2600" dirty="0" err="1"/>
              <a:t>was</a:t>
            </a:r>
            <a:r>
              <a:rPr lang="it-IT" sz="2600" dirty="0"/>
              <a:t> </a:t>
            </a:r>
            <a:r>
              <a:rPr lang="it-IT" sz="2600" dirty="0" err="1"/>
              <a:t>founded</a:t>
            </a:r>
            <a:r>
              <a:rPr lang="it-IT" sz="2600" dirty="0"/>
              <a:t> in Genoa in 1993 by Luisella Battaglia, with the </a:t>
            </a:r>
            <a:r>
              <a:rPr lang="it-IT" sz="2600" dirty="0" err="1"/>
              <a:t>intention</a:t>
            </a:r>
            <a:r>
              <a:rPr lang="it-IT" sz="2600" dirty="0"/>
              <a:t> from the </a:t>
            </a:r>
            <a:r>
              <a:rPr lang="it-IT" sz="2600" dirty="0" err="1"/>
              <a:t>beginning</a:t>
            </a:r>
            <a:r>
              <a:rPr lang="it-IT" sz="2600" dirty="0"/>
              <a:t> to spread </a:t>
            </a:r>
            <a:r>
              <a:rPr lang="it-IT" sz="2600" dirty="0" err="1"/>
              <a:t>throughout</a:t>
            </a:r>
            <a:r>
              <a:rPr lang="it-IT" sz="2600" dirty="0"/>
              <a:t> </a:t>
            </a:r>
            <a:r>
              <a:rPr lang="it-IT" sz="2600" dirty="0" err="1"/>
              <a:t>Italy</a:t>
            </a:r>
            <a:r>
              <a:rPr lang="it-IT" sz="2600" dirty="0"/>
              <a:t>. </a:t>
            </a:r>
            <a:r>
              <a:rPr lang="it-IT" sz="2600" dirty="0" err="1"/>
              <a:t>Currently</a:t>
            </a:r>
            <a:r>
              <a:rPr lang="it-IT" sz="2600" dirty="0"/>
              <a:t> the Institute </a:t>
            </a:r>
            <a:r>
              <a:rPr lang="it-IT" sz="2600" dirty="0" err="1"/>
              <a:t>is</a:t>
            </a:r>
            <a:r>
              <a:rPr lang="it-IT" sz="2600" dirty="0"/>
              <a:t> </a:t>
            </a:r>
            <a:r>
              <a:rPr lang="it-IT" sz="2600" dirty="0" err="1"/>
              <a:t>present</a:t>
            </a:r>
            <a:r>
              <a:rPr lang="it-IT" sz="2600" dirty="0"/>
              <a:t> in </a:t>
            </a:r>
            <a:r>
              <a:rPr lang="it-IT" sz="2600" dirty="0" err="1"/>
              <a:t>vaious</a:t>
            </a:r>
            <a:r>
              <a:rPr lang="it-IT" sz="2600" dirty="0"/>
              <a:t> </a:t>
            </a:r>
            <a:r>
              <a:rPr lang="it-IT" sz="2600" dirty="0" err="1"/>
              <a:t>Italian</a:t>
            </a:r>
            <a:r>
              <a:rPr lang="it-IT" sz="2600" dirty="0"/>
              <a:t> </a:t>
            </a:r>
            <a:r>
              <a:rPr lang="it-IT" sz="2600" dirty="0" err="1"/>
              <a:t>regions</a:t>
            </a:r>
            <a:r>
              <a:rPr lang="it-IT" sz="2600" dirty="0"/>
              <a:t>: Liguria, Campania, Sicilia, Marche, Puglia, Emilia Romagna, Trentino Alto Adige, Toscana. </a:t>
            </a:r>
          </a:p>
          <a:p>
            <a:r>
              <a:rPr lang="it-IT" sz="2600" dirty="0"/>
              <a:t>The vision of </a:t>
            </a:r>
            <a:r>
              <a:rPr lang="it-IT" sz="2600" dirty="0" err="1"/>
              <a:t>bioethics</a:t>
            </a:r>
            <a:r>
              <a:rPr lang="it-IT" sz="2600" dirty="0"/>
              <a:t> of Institute </a:t>
            </a:r>
            <a:r>
              <a:rPr lang="it-IT" sz="2600" dirty="0" err="1"/>
              <a:t>is</a:t>
            </a:r>
            <a:r>
              <a:rPr lang="it-IT" sz="2600" dirty="0"/>
              <a:t> </a:t>
            </a:r>
            <a:r>
              <a:rPr lang="it-IT" sz="2600" dirty="0" err="1"/>
              <a:t>marked</a:t>
            </a:r>
            <a:r>
              <a:rPr lang="it-IT" sz="2600" dirty="0"/>
              <a:t> by </a:t>
            </a:r>
            <a:r>
              <a:rPr lang="it-IT" sz="2600" dirty="0" err="1"/>
              <a:t>three</a:t>
            </a:r>
            <a:r>
              <a:rPr lang="it-IT" sz="2600" dirty="0"/>
              <a:t> </a:t>
            </a:r>
            <a:r>
              <a:rPr lang="it-IT" sz="2600" dirty="0" err="1"/>
              <a:t>fundamental</a:t>
            </a:r>
            <a:r>
              <a:rPr lang="it-IT" sz="2600" dirty="0"/>
              <a:t> </a:t>
            </a:r>
            <a:r>
              <a:rPr lang="it-IT" sz="2600" dirty="0" err="1"/>
              <a:t>characteristics</a:t>
            </a:r>
            <a:r>
              <a:rPr lang="it-IT" sz="2600" dirty="0"/>
              <a:t>: </a:t>
            </a:r>
            <a:r>
              <a:rPr lang="it-IT" sz="2600" dirty="0" err="1"/>
              <a:t>it</a:t>
            </a:r>
            <a:r>
              <a:rPr lang="it-IT" sz="2600" dirty="0"/>
              <a:t> </a:t>
            </a:r>
            <a:r>
              <a:rPr lang="it-IT" sz="2600" dirty="0" err="1"/>
              <a:t>is</a:t>
            </a:r>
            <a:r>
              <a:rPr lang="it-IT" sz="2600" dirty="0"/>
              <a:t> «liberal», </a:t>
            </a:r>
            <a:r>
              <a:rPr lang="it-IT" sz="2600" dirty="0" err="1"/>
              <a:t>according</a:t>
            </a:r>
            <a:r>
              <a:rPr lang="it-IT" sz="2600" dirty="0"/>
              <a:t> to </a:t>
            </a:r>
            <a:r>
              <a:rPr lang="it-IT" sz="2600" dirty="0" err="1"/>
              <a:t>J.Stuart</a:t>
            </a:r>
            <a:r>
              <a:rPr lang="it-IT" sz="2600" dirty="0"/>
              <a:t> </a:t>
            </a:r>
            <a:r>
              <a:rPr lang="it-IT" sz="2600" dirty="0" err="1"/>
              <a:t>Mill</a:t>
            </a:r>
            <a:r>
              <a:rPr lang="it-IT" sz="2600" dirty="0"/>
              <a:t>, </a:t>
            </a:r>
            <a:r>
              <a:rPr lang="it-IT" sz="2600" dirty="0" err="1"/>
              <a:t>attentive</a:t>
            </a:r>
            <a:r>
              <a:rPr lang="it-IT" sz="2600" dirty="0"/>
              <a:t> to an </a:t>
            </a:r>
            <a:r>
              <a:rPr lang="it-IT" sz="2600" dirty="0" err="1"/>
              <a:t>authentic</a:t>
            </a:r>
            <a:r>
              <a:rPr lang="it-IT" sz="2600" dirty="0"/>
              <a:t> </a:t>
            </a:r>
            <a:r>
              <a:rPr lang="it-IT" sz="2600" dirty="0" err="1"/>
              <a:t>pluralist</a:t>
            </a:r>
            <a:r>
              <a:rPr lang="it-IT" sz="2600" dirty="0"/>
              <a:t> </a:t>
            </a:r>
            <a:r>
              <a:rPr lang="it-IT" sz="2600" dirty="0" err="1"/>
              <a:t>openess</a:t>
            </a:r>
            <a:r>
              <a:rPr lang="it-IT" sz="2600" dirty="0"/>
              <a:t>, </a:t>
            </a:r>
            <a:r>
              <a:rPr lang="it-IT" sz="2600" dirty="0" err="1"/>
              <a:t>beyond</a:t>
            </a:r>
            <a:r>
              <a:rPr lang="it-IT" sz="2600" dirty="0"/>
              <a:t> the </a:t>
            </a:r>
            <a:r>
              <a:rPr lang="it-IT" sz="2600" dirty="0" err="1"/>
              <a:t>contradictions</a:t>
            </a:r>
            <a:r>
              <a:rPr lang="it-IT" sz="2600" dirty="0"/>
              <a:t> </a:t>
            </a:r>
            <a:r>
              <a:rPr lang="it-IT" sz="2600" dirty="0" err="1"/>
              <a:t>between</a:t>
            </a:r>
            <a:r>
              <a:rPr lang="it-IT" sz="2600" dirty="0"/>
              <a:t> </a:t>
            </a:r>
            <a:r>
              <a:rPr lang="it-IT" sz="2600" dirty="0" err="1"/>
              <a:t>lay</a:t>
            </a:r>
            <a:r>
              <a:rPr lang="it-IT" sz="2600" dirty="0"/>
              <a:t> people and </a:t>
            </a:r>
            <a:r>
              <a:rPr lang="it-IT" sz="2600" dirty="0" err="1"/>
              <a:t>Ctholics</a:t>
            </a:r>
            <a:r>
              <a:rPr lang="it-IT" sz="2600" dirty="0"/>
              <a:t>; «global», </a:t>
            </a:r>
            <a:r>
              <a:rPr lang="it-IT" sz="2600" dirty="0" err="1"/>
              <a:t>addressed</a:t>
            </a:r>
            <a:r>
              <a:rPr lang="it-IT" sz="2600" dirty="0"/>
              <a:t> to the </a:t>
            </a:r>
            <a:r>
              <a:rPr lang="it-IT" sz="2600" dirty="0" err="1"/>
              <a:t>whole</a:t>
            </a:r>
            <a:r>
              <a:rPr lang="it-IT" sz="2600" dirty="0"/>
              <a:t> living world, </a:t>
            </a:r>
            <a:r>
              <a:rPr lang="it-IT" sz="2600" dirty="0" err="1"/>
              <a:t>according</a:t>
            </a:r>
            <a:r>
              <a:rPr lang="it-IT" sz="2600" dirty="0"/>
              <a:t> to Fritz </a:t>
            </a:r>
            <a:r>
              <a:rPr lang="it-IT" sz="2600" dirty="0" err="1"/>
              <a:t>Jahr’s</a:t>
            </a:r>
            <a:r>
              <a:rPr lang="it-IT" sz="2600" dirty="0"/>
              <a:t> first idea of </a:t>
            </a:r>
            <a:r>
              <a:rPr lang="it-IT" sz="2600" dirty="0" err="1"/>
              <a:t>bioethics</a:t>
            </a:r>
            <a:r>
              <a:rPr lang="it-IT" sz="2600" dirty="0"/>
              <a:t>; «</a:t>
            </a:r>
            <a:r>
              <a:rPr lang="it-IT" sz="2600" dirty="0" err="1"/>
              <a:t>complex</a:t>
            </a:r>
            <a:r>
              <a:rPr lang="it-IT" sz="2600" dirty="0"/>
              <a:t>», </a:t>
            </a:r>
            <a:r>
              <a:rPr lang="it-IT" sz="2600" dirty="0" err="1"/>
              <a:t>wanting</a:t>
            </a:r>
            <a:r>
              <a:rPr lang="it-IT" sz="2600" dirty="0"/>
              <a:t> to </a:t>
            </a:r>
            <a:r>
              <a:rPr lang="it-IT" sz="2600" dirty="0" err="1"/>
              <a:t>expand</a:t>
            </a:r>
            <a:r>
              <a:rPr lang="it-IT" sz="2600" dirty="0"/>
              <a:t> the </a:t>
            </a:r>
            <a:r>
              <a:rPr lang="it-IT" sz="2600" dirty="0" err="1"/>
              <a:t>methodological</a:t>
            </a:r>
            <a:r>
              <a:rPr lang="it-IT" sz="2600" dirty="0"/>
              <a:t> </a:t>
            </a:r>
            <a:r>
              <a:rPr lang="it-IT" sz="2600" dirty="0" err="1"/>
              <a:t>horizon</a:t>
            </a:r>
            <a:r>
              <a:rPr lang="it-IT" sz="2600" dirty="0"/>
              <a:t> of </a:t>
            </a:r>
            <a:r>
              <a:rPr lang="it-IT" sz="2600" dirty="0" err="1"/>
              <a:t>bioethics</a:t>
            </a:r>
            <a:r>
              <a:rPr lang="it-IT" sz="2600" dirty="0"/>
              <a:t> </a:t>
            </a:r>
            <a:r>
              <a:rPr lang="it-IT" sz="2600" dirty="0" err="1"/>
              <a:t>beyond</a:t>
            </a:r>
            <a:r>
              <a:rPr lang="it-IT" sz="2600" dirty="0"/>
              <a:t> the </a:t>
            </a:r>
            <a:r>
              <a:rPr lang="it-IT" sz="2600" dirty="0" err="1"/>
              <a:t>approach</a:t>
            </a:r>
            <a:r>
              <a:rPr lang="it-IT" sz="2600" dirty="0"/>
              <a:t> of V.R. Potter, opening </a:t>
            </a:r>
            <a:r>
              <a:rPr lang="it-IT" sz="2600" dirty="0" err="1"/>
              <a:t>it</a:t>
            </a:r>
            <a:r>
              <a:rPr lang="it-IT" sz="2600" dirty="0"/>
              <a:t> to an ethics of </a:t>
            </a:r>
            <a:r>
              <a:rPr lang="it-IT" sz="2600" dirty="0" err="1"/>
              <a:t>difference</a:t>
            </a:r>
            <a:r>
              <a:rPr lang="it-IT" sz="2600" dirty="0"/>
              <a:t> and care </a:t>
            </a:r>
            <a:r>
              <a:rPr lang="it-IT" sz="2600" dirty="0" err="1"/>
              <a:t>that</a:t>
            </a:r>
            <a:r>
              <a:rPr lang="it-IT" sz="2600" dirty="0"/>
              <a:t> </a:t>
            </a:r>
            <a:r>
              <a:rPr lang="it-IT" sz="2600" dirty="0" err="1"/>
              <a:t>is</a:t>
            </a:r>
            <a:r>
              <a:rPr lang="it-IT" sz="2600" dirty="0"/>
              <a:t> </a:t>
            </a:r>
            <a:r>
              <a:rPr lang="it-IT" sz="2600" dirty="0" err="1"/>
              <a:t>inspired</a:t>
            </a:r>
            <a:r>
              <a:rPr lang="it-IT" sz="2600" dirty="0"/>
              <a:t> by </a:t>
            </a:r>
            <a:r>
              <a:rPr lang="it-IT" sz="2600" dirty="0" err="1"/>
              <a:t>female</a:t>
            </a:r>
            <a:r>
              <a:rPr lang="it-IT" sz="2600" dirty="0"/>
              <a:t> and </a:t>
            </a:r>
            <a:r>
              <a:rPr lang="it-IT" sz="2600" dirty="0" err="1"/>
              <a:t>feminist</a:t>
            </a:r>
            <a:r>
              <a:rPr lang="it-IT" sz="2600" dirty="0"/>
              <a:t> </a:t>
            </a:r>
            <a:r>
              <a:rPr lang="it-IT" sz="2600" dirty="0" err="1"/>
              <a:t>thought</a:t>
            </a:r>
            <a:r>
              <a:rPr lang="it-IT" sz="2600"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5" name="Segnaposto piè di pagina 4"/>
          <p:cNvSpPr>
            <a:spLocks noGrp="1"/>
          </p:cNvSpPr>
          <p:nvPr>
            <p:ph type="ftr" sz="quarter" idx="11"/>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1026" name="Rectangle 2"/>
          <p:cNvSpPr>
            <a:spLocks noGrp="1" noChangeArrowheads="1"/>
          </p:cNvSpPr>
          <p:nvPr>
            <p:ph type="title" idx="4294967295"/>
          </p:nvPr>
        </p:nvSpPr>
        <p:spPr>
          <a:xfrm>
            <a:off x="467544" y="533400"/>
            <a:ext cx="7304856" cy="807368"/>
          </a:xfrm>
        </p:spPr>
        <p:txBody>
          <a:bodyPr>
            <a:normAutofit/>
          </a:bodyPr>
          <a:lstStyle/>
          <a:p>
            <a:pPr algn="ctr"/>
            <a:r>
              <a:rPr lang="it-IT" sz="3200" dirty="0">
                <a:solidFill>
                  <a:srgbClr val="FF0000"/>
                </a:solidFill>
              </a:rPr>
              <a:t>The first </a:t>
            </a:r>
            <a:r>
              <a:rPr lang="it-IT" sz="3200" dirty="0" err="1">
                <a:solidFill>
                  <a:srgbClr val="FF0000"/>
                </a:solidFill>
              </a:rPr>
              <a:t>phase</a:t>
            </a:r>
            <a:r>
              <a:rPr lang="it-IT" sz="3200" dirty="0">
                <a:solidFill>
                  <a:srgbClr val="FF0000"/>
                </a:solidFill>
              </a:rPr>
              <a:t> </a:t>
            </a:r>
            <a:endParaRPr lang="it-IT" sz="3200" i="1" dirty="0">
              <a:solidFill>
                <a:srgbClr val="FF0000"/>
              </a:solidFill>
            </a:endParaRPr>
          </a:p>
        </p:txBody>
      </p:sp>
      <p:sp>
        <p:nvSpPr>
          <p:cNvPr id="1027" name="Rectangle 3"/>
          <p:cNvSpPr>
            <a:spLocks noGrp="1" noChangeArrowheads="1"/>
          </p:cNvSpPr>
          <p:nvPr>
            <p:ph type="body" idx="4294967295"/>
          </p:nvPr>
        </p:nvSpPr>
        <p:spPr>
          <a:xfrm>
            <a:off x="251520" y="1412776"/>
            <a:ext cx="8064896" cy="4395192"/>
          </a:xfrm>
        </p:spPr>
        <p:txBody>
          <a:bodyPr>
            <a:normAutofit/>
          </a:bodyPr>
          <a:lstStyle/>
          <a:p>
            <a:pPr algn="just"/>
            <a:r>
              <a:rPr lang="it-IT" sz="2000" dirty="0">
                <a:solidFill>
                  <a:schemeClr val="tx1"/>
                </a:solidFill>
              </a:rPr>
              <a:t>First of </a:t>
            </a:r>
            <a:r>
              <a:rPr lang="it-IT" sz="2000" dirty="0" err="1">
                <a:solidFill>
                  <a:schemeClr val="tx1"/>
                </a:solidFill>
              </a:rPr>
              <a:t>all</a:t>
            </a:r>
            <a:r>
              <a:rPr lang="it-IT" sz="2000" dirty="0">
                <a:solidFill>
                  <a:schemeClr val="tx1"/>
                </a:solidFill>
              </a:rPr>
              <a:t>, </a:t>
            </a:r>
            <a:r>
              <a:rPr lang="it-IT" sz="2000" dirty="0" err="1">
                <a:solidFill>
                  <a:schemeClr val="tx1"/>
                </a:solidFill>
              </a:rPr>
              <a:t>we</a:t>
            </a:r>
            <a:r>
              <a:rPr lang="it-IT" sz="2000" dirty="0">
                <a:solidFill>
                  <a:schemeClr val="tx1"/>
                </a:solidFill>
              </a:rPr>
              <a:t> can </a:t>
            </a:r>
            <a:r>
              <a:rPr lang="it-IT" sz="2000" dirty="0" err="1">
                <a:solidFill>
                  <a:schemeClr val="tx1"/>
                </a:solidFill>
              </a:rPr>
              <a:t>see</a:t>
            </a:r>
            <a:r>
              <a:rPr lang="it-IT" sz="2000" dirty="0">
                <a:solidFill>
                  <a:schemeClr val="tx1"/>
                </a:solidFill>
              </a:rPr>
              <a:t> a </a:t>
            </a:r>
            <a:r>
              <a:rPr lang="it-IT" sz="2000" i="1" dirty="0" err="1">
                <a:solidFill>
                  <a:schemeClr val="tx1"/>
                </a:solidFill>
              </a:rPr>
              <a:t>pioneering</a:t>
            </a:r>
            <a:r>
              <a:rPr lang="it-IT" sz="2000" i="1" dirty="0">
                <a:solidFill>
                  <a:schemeClr val="tx1"/>
                </a:solidFill>
              </a:rPr>
              <a:t> </a:t>
            </a:r>
            <a:r>
              <a:rPr lang="it-IT" sz="2000" i="1" dirty="0" err="1">
                <a:solidFill>
                  <a:schemeClr val="tx1"/>
                </a:solidFill>
              </a:rPr>
              <a:t>phase</a:t>
            </a:r>
            <a:r>
              <a:rPr lang="it-IT" sz="2000" dirty="0">
                <a:solidFill>
                  <a:schemeClr val="tx1"/>
                </a:solidFill>
              </a:rPr>
              <a:t> of </a:t>
            </a:r>
            <a:r>
              <a:rPr lang="it-IT" sz="2000" dirty="0" err="1">
                <a:solidFill>
                  <a:schemeClr val="tx1"/>
                </a:solidFill>
              </a:rPr>
              <a:t>italian</a:t>
            </a:r>
            <a:r>
              <a:rPr lang="it-IT" sz="2000" dirty="0">
                <a:solidFill>
                  <a:schemeClr val="tx1"/>
                </a:solidFill>
              </a:rPr>
              <a:t> </a:t>
            </a:r>
            <a:r>
              <a:rPr lang="it-IT" sz="2000" dirty="0" err="1">
                <a:solidFill>
                  <a:schemeClr val="tx1"/>
                </a:solidFill>
              </a:rPr>
              <a:t>bioethics</a:t>
            </a:r>
            <a:r>
              <a:rPr lang="it-IT" sz="2000" dirty="0">
                <a:solidFill>
                  <a:schemeClr val="tx1"/>
                </a:solidFill>
              </a:rPr>
              <a:t>: from the </a:t>
            </a:r>
            <a:r>
              <a:rPr lang="it-IT" sz="2000" dirty="0" err="1">
                <a:solidFill>
                  <a:schemeClr val="tx1"/>
                </a:solidFill>
              </a:rPr>
              <a:t>early</a:t>
            </a:r>
            <a:r>
              <a:rPr lang="it-IT" sz="2000" dirty="0">
                <a:solidFill>
                  <a:schemeClr val="tx1"/>
                </a:solidFill>
              </a:rPr>
              <a:t> ’70s to 1985 ( the end of </a:t>
            </a:r>
            <a:r>
              <a:rPr lang="it-IT" sz="2000" dirty="0" err="1">
                <a:solidFill>
                  <a:schemeClr val="tx1"/>
                </a:solidFill>
              </a:rPr>
              <a:t>Santosuosso’s</a:t>
            </a:r>
            <a:r>
              <a:rPr lang="it-IT" sz="2000" dirty="0">
                <a:solidFill>
                  <a:schemeClr val="tx1"/>
                </a:solidFill>
              </a:rPr>
              <a:t> </a:t>
            </a:r>
            <a:r>
              <a:rPr lang="it-IT" sz="2000" dirty="0" err="1">
                <a:solidFill>
                  <a:schemeClr val="tx1"/>
                </a:solidFill>
              </a:rPr>
              <a:t>Comission</a:t>
            </a:r>
            <a:r>
              <a:rPr lang="it-IT" sz="2000" dirty="0">
                <a:solidFill>
                  <a:schemeClr val="tx1"/>
                </a:solidFill>
              </a:rPr>
              <a:t>, </a:t>
            </a:r>
            <a:r>
              <a:rPr lang="it-IT" sz="2000" dirty="0" err="1">
                <a:solidFill>
                  <a:schemeClr val="tx1"/>
                </a:solidFill>
              </a:rPr>
              <a:t>declaring</a:t>
            </a:r>
            <a:r>
              <a:rPr lang="it-IT" sz="2000" dirty="0">
                <a:solidFill>
                  <a:schemeClr val="tx1"/>
                </a:solidFill>
              </a:rPr>
              <a:t> </a:t>
            </a:r>
            <a:r>
              <a:rPr lang="it-IT" sz="2000" dirty="0" err="1">
                <a:solidFill>
                  <a:schemeClr val="tx1"/>
                </a:solidFill>
              </a:rPr>
              <a:t>intersepcific</a:t>
            </a:r>
            <a:r>
              <a:rPr lang="it-IT" sz="2000" dirty="0">
                <a:solidFill>
                  <a:schemeClr val="tx1"/>
                </a:solidFill>
              </a:rPr>
              <a:t> </a:t>
            </a:r>
            <a:r>
              <a:rPr lang="it-IT" sz="2000" dirty="0" err="1">
                <a:solidFill>
                  <a:schemeClr val="tx1"/>
                </a:solidFill>
              </a:rPr>
              <a:t>fertlization</a:t>
            </a:r>
            <a:r>
              <a:rPr lang="it-IT" sz="2000" dirty="0">
                <a:solidFill>
                  <a:schemeClr val="tx1"/>
                </a:solidFill>
              </a:rPr>
              <a:t> </a:t>
            </a:r>
            <a:r>
              <a:rPr lang="it-IT" sz="2000" dirty="0" err="1">
                <a:solidFill>
                  <a:schemeClr val="tx1"/>
                </a:solidFill>
              </a:rPr>
              <a:t>experiments</a:t>
            </a:r>
            <a:r>
              <a:rPr lang="it-IT" sz="2000" dirty="0">
                <a:solidFill>
                  <a:schemeClr val="tx1"/>
                </a:solidFill>
              </a:rPr>
              <a:t> </a:t>
            </a:r>
            <a:r>
              <a:rPr lang="it-IT" sz="2000" dirty="0" err="1">
                <a:solidFill>
                  <a:schemeClr val="tx1"/>
                </a:solidFill>
              </a:rPr>
              <a:t>illegal</a:t>
            </a:r>
            <a:r>
              <a:rPr lang="it-IT" sz="2000" dirty="0">
                <a:solidFill>
                  <a:schemeClr val="tx1"/>
                </a:solidFill>
              </a:rPr>
              <a:t>): </a:t>
            </a:r>
            <a:r>
              <a:rPr lang="it-IT" sz="2000" dirty="0" err="1">
                <a:solidFill>
                  <a:schemeClr val="tx1"/>
                </a:solidFill>
              </a:rPr>
              <a:t>bioethics</a:t>
            </a:r>
            <a:r>
              <a:rPr lang="it-IT" sz="2000" dirty="0">
                <a:solidFill>
                  <a:schemeClr val="tx1"/>
                </a:solidFill>
              </a:rPr>
              <a:t>  </a:t>
            </a:r>
            <a:r>
              <a:rPr lang="it-IT" sz="2000" dirty="0" err="1">
                <a:solidFill>
                  <a:schemeClr val="tx1"/>
                </a:solidFill>
              </a:rPr>
              <a:t>tries</a:t>
            </a:r>
            <a:r>
              <a:rPr lang="it-IT" sz="2000" dirty="0">
                <a:solidFill>
                  <a:schemeClr val="tx1"/>
                </a:solidFill>
              </a:rPr>
              <a:t> to show </a:t>
            </a:r>
            <a:r>
              <a:rPr lang="it-IT" sz="2000" dirty="0" err="1">
                <a:solidFill>
                  <a:schemeClr val="tx1"/>
                </a:solidFill>
              </a:rPr>
              <a:t>that</a:t>
            </a:r>
            <a:r>
              <a:rPr lang="it-IT" sz="2000" dirty="0">
                <a:solidFill>
                  <a:schemeClr val="tx1"/>
                </a:solidFill>
              </a:rPr>
              <a:t> </a:t>
            </a:r>
            <a:r>
              <a:rPr lang="it-IT" sz="2000" dirty="0" err="1">
                <a:solidFill>
                  <a:schemeClr val="tx1"/>
                </a:solidFill>
              </a:rPr>
              <a:t>its</a:t>
            </a:r>
            <a:r>
              <a:rPr lang="it-IT" sz="2000" dirty="0">
                <a:solidFill>
                  <a:schemeClr val="tx1"/>
                </a:solidFill>
              </a:rPr>
              <a:t> </a:t>
            </a:r>
            <a:r>
              <a:rPr lang="it-IT" sz="2000" dirty="0" err="1">
                <a:solidFill>
                  <a:schemeClr val="tx1"/>
                </a:solidFill>
              </a:rPr>
              <a:t>problems</a:t>
            </a:r>
            <a:r>
              <a:rPr lang="it-IT" sz="2000" dirty="0">
                <a:solidFill>
                  <a:schemeClr val="tx1"/>
                </a:solidFill>
              </a:rPr>
              <a:t> are </a:t>
            </a:r>
            <a:r>
              <a:rPr lang="it-IT" sz="2000" dirty="0" err="1">
                <a:solidFill>
                  <a:schemeClr val="tx1"/>
                </a:solidFill>
              </a:rPr>
              <a:t>serious</a:t>
            </a:r>
            <a:r>
              <a:rPr lang="it-IT" sz="2000" dirty="0">
                <a:solidFill>
                  <a:schemeClr val="tx1"/>
                </a:solidFill>
              </a:rPr>
              <a:t>, </a:t>
            </a:r>
            <a:r>
              <a:rPr lang="it-IT" sz="2000" dirty="0" err="1">
                <a:solidFill>
                  <a:schemeClr val="tx1"/>
                </a:solidFill>
              </a:rPr>
              <a:t>seeks</a:t>
            </a:r>
            <a:r>
              <a:rPr lang="it-IT" sz="2000" dirty="0">
                <a:solidFill>
                  <a:schemeClr val="tx1"/>
                </a:solidFill>
              </a:rPr>
              <a:t> to gain cultural </a:t>
            </a:r>
            <a:r>
              <a:rPr lang="it-IT" sz="2000" dirty="0" err="1">
                <a:solidFill>
                  <a:schemeClr val="tx1"/>
                </a:solidFill>
              </a:rPr>
              <a:t>credibility</a:t>
            </a:r>
            <a:endParaRPr lang="it-IT" sz="2000" dirty="0">
              <a:solidFill>
                <a:schemeClr val="tx1"/>
              </a:solidFill>
            </a:endParaRPr>
          </a:p>
          <a:p>
            <a:pPr marL="0" indent="0" algn="just">
              <a:buNone/>
            </a:pPr>
            <a:endParaRPr lang="it-IT" sz="2000" dirty="0">
              <a:solidFill>
                <a:schemeClr val="tx1"/>
              </a:solidFill>
            </a:endParaRPr>
          </a:p>
          <a:p>
            <a:pPr algn="just"/>
            <a:r>
              <a:rPr lang="it-IT" sz="2000" dirty="0" err="1">
                <a:solidFill>
                  <a:schemeClr val="tx1"/>
                </a:solidFill>
              </a:rPr>
              <a:t>Since</a:t>
            </a:r>
            <a:r>
              <a:rPr lang="it-IT" sz="2000" dirty="0">
                <a:solidFill>
                  <a:schemeClr val="tx1"/>
                </a:solidFill>
              </a:rPr>
              <a:t> 1986 the word «</a:t>
            </a:r>
            <a:r>
              <a:rPr lang="it-IT" sz="2000" dirty="0" err="1">
                <a:solidFill>
                  <a:schemeClr val="tx1"/>
                </a:solidFill>
              </a:rPr>
              <a:t>bioethics</a:t>
            </a:r>
            <a:r>
              <a:rPr lang="it-IT" sz="2000" dirty="0">
                <a:solidFill>
                  <a:schemeClr val="tx1"/>
                </a:solidFill>
              </a:rPr>
              <a:t>»  </a:t>
            </a:r>
            <a:r>
              <a:rPr lang="it-IT" sz="2000" dirty="0" err="1">
                <a:solidFill>
                  <a:schemeClr val="tx1"/>
                </a:solidFill>
              </a:rPr>
              <a:t>begins</a:t>
            </a:r>
            <a:r>
              <a:rPr lang="it-IT" sz="2000" dirty="0">
                <a:solidFill>
                  <a:schemeClr val="tx1"/>
                </a:solidFill>
              </a:rPr>
              <a:t> to  be </a:t>
            </a:r>
            <a:r>
              <a:rPr lang="it-IT" sz="2000" dirty="0" err="1">
                <a:solidFill>
                  <a:schemeClr val="tx1"/>
                </a:solidFill>
              </a:rPr>
              <a:t>used</a:t>
            </a:r>
            <a:r>
              <a:rPr lang="it-IT" sz="2000" dirty="0">
                <a:solidFill>
                  <a:schemeClr val="tx1"/>
                </a:solidFill>
              </a:rPr>
              <a:t> by the mass media.</a:t>
            </a:r>
          </a:p>
          <a:p>
            <a:pPr marL="0" indent="0" algn="just">
              <a:buNone/>
            </a:pPr>
            <a:r>
              <a:rPr lang="it-IT" sz="2000" dirty="0">
                <a:solidFill>
                  <a:schemeClr val="tx1"/>
                </a:solidFill>
              </a:rPr>
              <a:t>Maurizio Mori </a:t>
            </a:r>
            <a:r>
              <a:rPr lang="it-IT" sz="2000" dirty="0" err="1">
                <a:solidFill>
                  <a:schemeClr val="tx1"/>
                </a:solidFill>
              </a:rPr>
              <a:t>defines</a:t>
            </a:r>
            <a:r>
              <a:rPr lang="it-IT" sz="2000" dirty="0">
                <a:solidFill>
                  <a:schemeClr val="tx1"/>
                </a:solidFill>
              </a:rPr>
              <a:t>  </a:t>
            </a:r>
            <a:r>
              <a:rPr lang="it-IT" sz="2000" dirty="0" err="1">
                <a:solidFill>
                  <a:schemeClr val="tx1"/>
                </a:solidFill>
              </a:rPr>
              <a:t>this</a:t>
            </a:r>
            <a:r>
              <a:rPr lang="it-IT" sz="2000" dirty="0">
                <a:solidFill>
                  <a:schemeClr val="tx1"/>
                </a:solidFill>
              </a:rPr>
              <a:t> </a:t>
            </a:r>
            <a:r>
              <a:rPr lang="it-IT" sz="2000" dirty="0" err="1">
                <a:solidFill>
                  <a:schemeClr val="tx1"/>
                </a:solidFill>
              </a:rPr>
              <a:t>phase</a:t>
            </a:r>
            <a:r>
              <a:rPr lang="it-IT" sz="2000" dirty="0">
                <a:solidFill>
                  <a:schemeClr val="tx1"/>
                </a:solidFill>
              </a:rPr>
              <a:t> of </a:t>
            </a:r>
            <a:r>
              <a:rPr lang="it-IT" sz="2000" dirty="0" err="1">
                <a:solidFill>
                  <a:schemeClr val="tx1"/>
                </a:solidFill>
              </a:rPr>
              <a:t>italian</a:t>
            </a:r>
            <a:r>
              <a:rPr lang="it-IT" sz="2000" dirty="0">
                <a:solidFill>
                  <a:schemeClr val="tx1"/>
                </a:solidFill>
              </a:rPr>
              <a:t> </a:t>
            </a:r>
            <a:r>
              <a:rPr lang="it-IT" sz="2000" dirty="0" err="1">
                <a:solidFill>
                  <a:schemeClr val="tx1"/>
                </a:solidFill>
              </a:rPr>
              <a:t>bioethics</a:t>
            </a:r>
            <a:r>
              <a:rPr lang="it-IT" sz="2000" dirty="0">
                <a:solidFill>
                  <a:schemeClr val="tx1"/>
                </a:solidFill>
              </a:rPr>
              <a:t> </a:t>
            </a:r>
            <a:r>
              <a:rPr lang="it-IT" sz="2000" dirty="0" err="1">
                <a:solidFill>
                  <a:schemeClr val="tx1"/>
                </a:solidFill>
              </a:rPr>
              <a:t>as</a:t>
            </a:r>
            <a:r>
              <a:rPr lang="it-IT" sz="2000" dirty="0">
                <a:solidFill>
                  <a:schemeClr val="tx1"/>
                </a:solidFill>
              </a:rPr>
              <a:t> </a:t>
            </a:r>
            <a:r>
              <a:rPr lang="it-IT" sz="2000" i="1" dirty="0">
                <a:solidFill>
                  <a:schemeClr val="tx1"/>
                </a:solidFill>
              </a:rPr>
              <a:t>the </a:t>
            </a:r>
            <a:r>
              <a:rPr lang="it-IT" sz="2000" i="1" dirty="0" err="1">
                <a:solidFill>
                  <a:schemeClr val="tx1"/>
                </a:solidFill>
              </a:rPr>
              <a:t>nascent</a:t>
            </a:r>
            <a:r>
              <a:rPr lang="it-IT" sz="2000" i="1" dirty="0">
                <a:solidFill>
                  <a:schemeClr val="tx1"/>
                </a:solidFill>
              </a:rPr>
              <a:t> or </a:t>
            </a:r>
            <a:r>
              <a:rPr lang="it-IT" sz="2000" i="1" dirty="0" err="1">
                <a:solidFill>
                  <a:schemeClr val="tx1"/>
                </a:solidFill>
              </a:rPr>
              <a:t>totipotent</a:t>
            </a:r>
            <a:r>
              <a:rPr lang="it-IT" sz="2000" i="1" dirty="0">
                <a:solidFill>
                  <a:schemeClr val="tx1"/>
                </a:solidFill>
              </a:rPr>
              <a:t> </a:t>
            </a:r>
            <a:r>
              <a:rPr lang="it-IT" sz="2000" i="1" dirty="0" err="1">
                <a:solidFill>
                  <a:schemeClr val="tx1"/>
                </a:solidFill>
              </a:rPr>
              <a:t>phase</a:t>
            </a:r>
            <a:r>
              <a:rPr lang="it-IT" sz="2000" dirty="0">
                <a:solidFill>
                  <a:schemeClr val="tx1"/>
                </a:solidFill>
              </a:rPr>
              <a:t>, </a:t>
            </a:r>
            <a:r>
              <a:rPr lang="it-IT" sz="2000" dirty="0" err="1">
                <a:solidFill>
                  <a:schemeClr val="tx1"/>
                </a:solidFill>
              </a:rPr>
              <a:t>as</a:t>
            </a:r>
            <a:r>
              <a:rPr lang="it-IT" sz="2000" dirty="0">
                <a:solidFill>
                  <a:schemeClr val="tx1"/>
                </a:solidFill>
              </a:rPr>
              <a:t> </a:t>
            </a:r>
            <a:r>
              <a:rPr lang="it-IT" sz="2000" dirty="0" err="1">
                <a:solidFill>
                  <a:schemeClr val="tx1"/>
                </a:solidFill>
              </a:rPr>
              <a:t>embryonic</a:t>
            </a:r>
            <a:r>
              <a:rPr lang="it-IT" sz="2000" dirty="0">
                <a:solidFill>
                  <a:schemeClr val="tx1"/>
                </a:solidFill>
              </a:rPr>
              <a:t> life. </a:t>
            </a:r>
          </a:p>
          <a:p>
            <a:pPr marL="0" indent="0" algn="just">
              <a:buNone/>
            </a:pPr>
            <a:r>
              <a:rPr lang="it-IT" sz="2000" dirty="0">
                <a:solidFill>
                  <a:schemeClr val="tx1"/>
                </a:solidFill>
              </a:rPr>
              <a:t> </a:t>
            </a:r>
            <a:r>
              <a:rPr lang="it-IT" sz="2000" dirty="0" err="1">
                <a:solidFill>
                  <a:schemeClr val="tx1"/>
                </a:solidFill>
              </a:rPr>
              <a:t>It</a:t>
            </a:r>
            <a:r>
              <a:rPr lang="it-IT" sz="2000" dirty="0">
                <a:solidFill>
                  <a:schemeClr val="tx1"/>
                </a:solidFill>
              </a:rPr>
              <a:t> </a:t>
            </a:r>
            <a:r>
              <a:rPr lang="it-IT" sz="2000" dirty="0" err="1">
                <a:solidFill>
                  <a:schemeClr val="tx1"/>
                </a:solidFill>
              </a:rPr>
              <a:t>is</a:t>
            </a:r>
            <a:r>
              <a:rPr lang="it-IT" sz="2000" dirty="0">
                <a:solidFill>
                  <a:schemeClr val="tx1"/>
                </a:solidFill>
              </a:rPr>
              <a:t> a </a:t>
            </a:r>
            <a:r>
              <a:rPr lang="it-IT" sz="2000" dirty="0" err="1">
                <a:solidFill>
                  <a:schemeClr val="tx1"/>
                </a:solidFill>
              </a:rPr>
              <a:t>fluid</a:t>
            </a:r>
            <a:r>
              <a:rPr lang="it-IT" sz="2000" dirty="0">
                <a:solidFill>
                  <a:schemeClr val="tx1"/>
                </a:solidFill>
              </a:rPr>
              <a:t> </a:t>
            </a:r>
            <a:r>
              <a:rPr lang="it-IT" sz="2000" dirty="0" err="1">
                <a:solidFill>
                  <a:schemeClr val="tx1"/>
                </a:solidFill>
              </a:rPr>
              <a:t>phase</a:t>
            </a:r>
            <a:r>
              <a:rPr lang="it-IT" sz="2000" dirty="0">
                <a:solidFill>
                  <a:schemeClr val="tx1"/>
                </a:solidFill>
              </a:rPr>
              <a:t>, with </a:t>
            </a:r>
            <a:r>
              <a:rPr lang="it-IT" sz="2000" dirty="0" err="1">
                <a:solidFill>
                  <a:schemeClr val="tx1"/>
                </a:solidFill>
              </a:rPr>
              <a:t>many</a:t>
            </a:r>
            <a:r>
              <a:rPr lang="it-IT" sz="2000" dirty="0">
                <a:solidFill>
                  <a:schemeClr val="tx1"/>
                </a:solidFill>
              </a:rPr>
              <a:t> conferences and </a:t>
            </a:r>
            <a:r>
              <a:rPr lang="it-IT" sz="2000" dirty="0" err="1">
                <a:solidFill>
                  <a:schemeClr val="tx1"/>
                </a:solidFill>
              </a:rPr>
              <a:t>debates</a:t>
            </a:r>
            <a:r>
              <a:rPr lang="it-IT" sz="2000" dirty="0">
                <a:solidFill>
                  <a:schemeClr val="tx1"/>
                </a:solidFill>
              </a:rPr>
              <a:t>, </a:t>
            </a:r>
            <a:r>
              <a:rPr lang="it-IT" sz="2000" dirty="0" err="1">
                <a:solidFill>
                  <a:schemeClr val="tx1"/>
                </a:solidFill>
              </a:rPr>
              <a:t>but</a:t>
            </a:r>
            <a:r>
              <a:rPr lang="it-IT" sz="2000" dirty="0">
                <a:solidFill>
                  <a:schemeClr val="tx1"/>
                </a:solidFill>
              </a:rPr>
              <a:t> </a:t>
            </a:r>
            <a:r>
              <a:rPr lang="it-IT" sz="2000" dirty="0" err="1">
                <a:solidFill>
                  <a:schemeClr val="tx1"/>
                </a:solidFill>
              </a:rPr>
              <a:t>without</a:t>
            </a:r>
            <a:r>
              <a:rPr lang="it-IT" sz="2000" dirty="0">
                <a:solidFill>
                  <a:schemeClr val="tx1"/>
                </a:solidFill>
              </a:rPr>
              <a:t> </a:t>
            </a:r>
            <a:r>
              <a:rPr lang="it-IT" sz="2000" dirty="0" err="1">
                <a:solidFill>
                  <a:schemeClr val="tx1"/>
                </a:solidFill>
              </a:rPr>
              <a:t>official</a:t>
            </a:r>
            <a:r>
              <a:rPr lang="it-IT" sz="2000" dirty="0">
                <a:solidFill>
                  <a:schemeClr val="tx1"/>
                </a:solidFill>
              </a:rPr>
              <a:t> positions, schools, models of </a:t>
            </a:r>
            <a:r>
              <a:rPr lang="it-IT" sz="2000" dirty="0" err="1">
                <a:solidFill>
                  <a:schemeClr val="tx1"/>
                </a:solidFill>
              </a:rPr>
              <a:t>bioethics</a:t>
            </a:r>
            <a:r>
              <a:rPr lang="it-IT" sz="2000" dirty="0">
                <a:solidFill>
                  <a:schemeClr val="tx1"/>
                </a:solidFill>
              </a:rPr>
              <a:t>.</a:t>
            </a:r>
          </a:p>
          <a:p>
            <a:pPr marL="0" indent="0" algn="just">
              <a:buNone/>
            </a:pPr>
            <a:endParaRPr lang="it-IT" sz="2000" dirty="0">
              <a:solidFill>
                <a:schemeClr val="tx1"/>
              </a:solidFill>
            </a:endParaRPr>
          </a:p>
          <a:p>
            <a:pPr marL="0" indent="0" algn="just">
              <a:buNone/>
            </a:pPr>
            <a:endParaRPr lang="it-IT" sz="2000" dirty="0">
              <a:solidFill>
                <a:schemeClr val="tx1"/>
              </a:solidFill>
            </a:endParaRPr>
          </a:p>
          <a:p>
            <a:pPr marL="0" indent="0" algn="just">
              <a:buNone/>
            </a:pPr>
            <a:endParaRPr lang="it-IT" sz="2000" dirty="0">
              <a:solidFill>
                <a:schemeClr val="tx1"/>
              </a:solidFill>
            </a:endParaRPr>
          </a:p>
        </p:txBody>
      </p:sp>
    </p:spTree>
    <p:extLst>
      <p:ext uri="{BB962C8B-B14F-4D97-AF65-F5344CB8AC3E}">
        <p14:creationId xmlns:p14="http://schemas.microsoft.com/office/powerpoint/2010/main" val="3672560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5" name="Segnaposto piè di pagina 4"/>
          <p:cNvSpPr>
            <a:spLocks noGrp="1"/>
          </p:cNvSpPr>
          <p:nvPr>
            <p:ph type="ftr" sz="quarter" idx="11"/>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17410" name="Rectangle 2"/>
          <p:cNvSpPr>
            <a:spLocks noGrp="1" noChangeArrowheads="1"/>
          </p:cNvSpPr>
          <p:nvPr>
            <p:ph type="title" idx="4294967295"/>
          </p:nvPr>
        </p:nvSpPr>
        <p:spPr>
          <a:xfrm>
            <a:off x="284083" y="611064"/>
            <a:ext cx="8097917" cy="576064"/>
          </a:xfrm>
        </p:spPr>
        <p:txBody>
          <a:bodyPr>
            <a:normAutofit/>
          </a:bodyPr>
          <a:lstStyle/>
          <a:p>
            <a:pPr algn="ctr"/>
            <a:r>
              <a:rPr lang="it-IT" sz="2400" dirty="0">
                <a:solidFill>
                  <a:srgbClr val="FF0000"/>
                </a:solidFill>
              </a:rPr>
              <a:t> THE ITALIAN INSTITUTE OF BIOETHICS  slide n. 2</a:t>
            </a:r>
          </a:p>
        </p:txBody>
      </p:sp>
      <p:sp>
        <p:nvSpPr>
          <p:cNvPr id="17411" name="Rectangle 3"/>
          <p:cNvSpPr>
            <a:spLocks noGrp="1" noChangeArrowheads="1"/>
          </p:cNvSpPr>
          <p:nvPr>
            <p:ph type="body" idx="4294967295"/>
          </p:nvPr>
        </p:nvSpPr>
        <p:spPr>
          <a:xfrm>
            <a:off x="467544" y="1268760"/>
            <a:ext cx="8352927" cy="4968552"/>
          </a:xfrm>
        </p:spPr>
        <p:txBody>
          <a:bodyPr>
            <a:normAutofit lnSpcReduction="10000"/>
          </a:bodyPr>
          <a:lstStyle/>
          <a:p>
            <a:r>
              <a:rPr lang="it-IT" sz="2600" dirty="0"/>
              <a:t>The </a:t>
            </a:r>
            <a:r>
              <a:rPr lang="it-IT" sz="2600" dirty="0" err="1"/>
              <a:t>Italian</a:t>
            </a:r>
            <a:r>
              <a:rPr lang="it-IT" sz="2600" dirty="0"/>
              <a:t> Institute of </a:t>
            </a:r>
            <a:r>
              <a:rPr lang="it-IT" sz="2600" dirty="0" err="1"/>
              <a:t>Bioethics</a:t>
            </a:r>
            <a:r>
              <a:rPr lang="it-IT" sz="2600" dirty="0"/>
              <a:t> </a:t>
            </a:r>
            <a:r>
              <a:rPr lang="it-IT" sz="2800" dirty="0" err="1"/>
              <a:t>carries</a:t>
            </a:r>
            <a:r>
              <a:rPr lang="it-IT" sz="2800" dirty="0"/>
              <a:t> out multiple training activities, </a:t>
            </a:r>
            <a:r>
              <a:rPr lang="it-IT" sz="2800" dirty="0" err="1"/>
              <a:t>including</a:t>
            </a:r>
            <a:r>
              <a:rPr lang="it-IT" sz="2800" dirty="0"/>
              <a:t>: </a:t>
            </a:r>
            <a:r>
              <a:rPr lang="it-IT" sz="2800" dirty="0" err="1"/>
              <a:t>course</a:t>
            </a:r>
            <a:r>
              <a:rPr lang="it-IT" sz="2800" dirty="0"/>
              <a:t>, </a:t>
            </a:r>
            <a:r>
              <a:rPr lang="it-IT" sz="2800" dirty="0" err="1"/>
              <a:t>seminars</a:t>
            </a:r>
            <a:r>
              <a:rPr lang="it-IT" sz="2800" dirty="0"/>
              <a:t>, conferences. </a:t>
            </a:r>
          </a:p>
          <a:p>
            <a:r>
              <a:rPr lang="it-IT" sz="2800" dirty="0" err="1"/>
              <a:t>Attentive</a:t>
            </a:r>
            <a:r>
              <a:rPr lang="it-IT" sz="2800" dirty="0"/>
              <a:t> to the public ethics </a:t>
            </a:r>
            <a:r>
              <a:rPr lang="it-IT" sz="2800" dirty="0" err="1"/>
              <a:t>dimension</a:t>
            </a:r>
            <a:r>
              <a:rPr lang="it-IT" sz="2800" dirty="0"/>
              <a:t> of </a:t>
            </a:r>
            <a:r>
              <a:rPr lang="it-IT" sz="2800" dirty="0" err="1"/>
              <a:t>bioethics</a:t>
            </a:r>
            <a:r>
              <a:rPr lang="it-IT" sz="2800" dirty="0"/>
              <a:t>, the Institute </a:t>
            </a:r>
            <a:r>
              <a:rPr lang="it-IT" sz="2800" dirty="0" err="1"/>
              <a:t>has</a:t>
            </a:r>
            <a:r>
              <a:rPr lang="it-IT" sz="2800" dirty="0"/>
              <a:t> </a:t>
            </a:r>
            <a:r>
              <a:rPr lang="it-IT" sz="2800" dirty="0" err="1"/>
              <a:t>been</a:t>
            </a:r>
            <a:r>
              <a:rPr lang="it-IT" sz="2800" dirty="0"/>
              <a:t> </a:t>
            </a:r>
            <a:r>
              <a:rPr lang="it-IT" sz="2800" dirty="0" err="1"/>
              <a:t>carrying</a:t>
            </a:r>
            <a:r>
              <a:rPr lang="it-IT" sz="2800" dirty="0"/>
              <a:t> out, in </a:t>
            </a:r>
            <a:r>
              <a:rPr lang="it-IT" sz="2800" dirty="0" err="1"/>
              <a:t>particular</a:t>
            </a:r>
            <a:r>
              <a:rPr lang="it-IT" sz="2800" dirty="0"/>
              <a:t>, </a:t>
            </a:r>
            <a:r>
              <a:rPr lang="it-IT" sz="2800" dirty="0" err="1"/>
              <a:t>since</a:t>
            </a:r>
            <a:r>
              <a:rPr lang="it-IT" sz="2800" dirty="0"/>
              <a:t> 2001, with the patronage of the </a:t>
            </a:r>
            <a:r>
              <a:rPr lang="it-IT" sz="2800" dirty="0" err="1"/>
              <a:t>Italian</a:t>
            </a:r>
            <a:r>
              <a:rPr lang="it-IT" sz="2800" dirty="0"/>
              <a:t> </a:t>
            </a:r>
            <a:r>
              <a:rPr lang="it-IT" sz="2800" dirty="0" err="1"/>
              <a:t>Comittee</a:t>
            </a:r>
            <a:r>
              <a:rPr lang="it-IT" sz="2800" dirty="0"/>
              <a:t> of </a:t>
            </a:r>
            <a:r>
              <a:rPr lang="it-IT" sz="2800" dirty="0" err="1"/>
              <a:t>Bioethics</a:t>
            </a:r>
            <a:r>
              <a:rPr lang="it-IT" sz="2800" dirty="0"/>
              <a:t>, the </a:t>
            </a:r>
            <a:r>
              <a:rPr lang="it-IT" sz="2800" dirty="0" err="1"/>
              <a:t>organization</a:t>
            </a:r>
            <a:r>
              <a:rPr lang="it-IT" sz="2800" dirty="0"/>
              <a:t> of the </a:t>
            </a:r>
            <a:r>
              <a:rPr lang="it-IT" sz="2800" dirty="0" err="1"/>
              <a:t>School’s</a:t>
            </a:r>
            <a:r>
              <a:rPr lang="it-IT" sz="2800" dirty="0"/>
              <a:t> </a:t>
            </a:r>
            <a:r>
              <a:rPr lang="it-IT" sz="2800" dirty="0" err="1"/>
              <a:t>Bioethics</a:t>
            </a:r>
            <a:r>
              <a:rPr lang="it-IT" sz="2800" dirty="0"/>
              <a:t> Days, </a:t>
            </a:r>
            <a:r>
              <a:rPr lang="it-IT" sz="2800" dirty="0" err="1"/>
              <a:t>dedicated</a:t>
            </a:r>
            <a:r>
              <a:rPr lang="it-IT" sz="2800" dirty="0"/>
              <a:t> to the training of </a:t>
            </a:r>
            <a:r>
              <a:rPr lang="it-IT" sz="2800" dirty="0" err="1"/>
              <a:t>young</a:t>
            </a:r>
            <a:r>
              <a:rPr lang="it-IT" sz="2800" dirty="0"/>
              <a:t> generations, and </a:t>
            </a:r>
            <a:r>
              <a:rPr lang="it-IT" sz="2800" dirty="0" err="1"/>
              <a:t>since</a:t>
            </a:r>
            <a:r>
              <a:rPr lang="it-IT" sz="2800" dirty="0"/>
              <a:t> 2017 the Festival of </a:t>
            </a:r>
            <a:r>
              <a:rPr lang="it-IT" sz="2800" dirty="0" err="1"/>
              <a:t>Bioethics</a:t>
            </a:r>
            <a:r>
              <a:rPr lang="it-IT" sz="2800" dirty="0"/>
              <a:t>, </a:t>
            </a:r>
            <a:r>
              <a:rPr lang="it-IT" sz="2800" dirty="0" err="1"/>
              <a:t>organized</a:t>
            </a:r>
            <a:r>
              <a:rPr lang="it-IT" sz="2800" dirty="0"/>
              <a:t> by the </a:t>
            </a:r>
            <a:r>
              <a:rPr lang="it-IT" sz="2800" dirty="0" err="1"/>
              <a:t>Ligurian</a:t>
            </a:r>
            <a:r>
              <a:rPr lang="it-IT" sz="2800" dirty="0"/>
              <a:t> </a:t>
            </a:r>
            <a:r>
              <a:rPr lang="it-IT" sz="2800" dirty="0" err="1"/>
              <a:t>Section</a:t>
            </a:r>
            <a:r>
              <a:rPr lang="it-IT" sz="2800" dirty="0"/>
              <a:t> with the patronage of </a:t>
            </a:r>
            <a:r>
              <a:rPr lang="it-IT" sz="2800" dirty="0" err="1"/>
              <a:t>Italian</a:t>
            </a:r>
            <a:r>
              <a:rPr lang="it-IT" sz="2800" dirty="0"/>
              <a:t> Committee of </a:t>
            </a:r>
            <a:r>
              <a:rPr lang="it-IT" sz="2800" dirty="0" err="1"/>
              <a:t>Bioethics</a:t>
            </a:r>
            <a:r>
              <a:rPr lang="it-IT" sz="2800" dirty="0"/>
              <a:t>  and </a:t>
            </a:r>
            <a:r>
              <a:rPr lang="it-IT" sz="2800" dirty="0" err="1"/>
              <a:t>aimed</a:t>
            </a:r>
            <a:r>
              <a:rPr lang="it-IT" sz="2800" dirty="0"/>
              <a:t> </a:t>
            </a:r>
            <a:r>
              <a:rPr lang="it-IT" sz="2800" dirty="0" err="1"/>
              <a:t>at</a:t>
            </a:r>
            <a:r>
              <a:rPr lang="it-IT" sz="2800" dirty="0"/>
              <a:t> </a:t>
            </a:r>
            <a:r>
              <a:rPr lang="it-IT" sz="2800" dirty="0" err="1"/>
              <a:t>activating</a:t>
            </a:r>
            <a:r>
              <a:rPr lang="it-IT" sz="2800" dirty="0"/>
              <a:t> the public </a:t>
            </a:r>
            <a:r>
              <a:rPr lang="it-IT" sz="2800" dirty="0" err="1"/>
              <a:t>debate</a:t>
            </a:r>
            <a:r>
              <a:rPr lang="it-IT" sz="2800" dirty="0"/>
              <a:t> on the </a:t>
            </a:r>
            <a:r>
              <a:rPr lang="it-IT" sz="2800" dirty="0" err="1"/>
              <a:t>main</a:t>
            </a:r>
            <a:r>
              <a:rPr lang="it-IT" sz="2800" dirty="0"/>
              <a:t> </a:t>
            </a:r>
            <a:r>
              <a:rPr lang="it-IT" sz="2800" dirty="0" err="1"/>
              <a:t>bioethical</a:t>
            </a:r>
            <a:r>
              <a:rPr lang="it-IT" sz="2800" dirty="0"/>
              <a:t> </a:t>
            </a:r>
            <a:r>
              <a:rPr lang="it-IT" sz="2800" dirty="0" err="1"/>
              <a:t>issues</a:t>
            </a:r>
            <a:r>
              <a:rPr lang="it-IT" sz="2800" dirty="0"/>
              <a:t>.</a:t>
            </a:r>
          </a:p>
          <a:p>
            <a:endParaRPr lang="it-IT" sz="2600" dirty="0"/>
          </a:p>
        </p:txBody>
      </p:sp>
    </p:spTree>
    <p:extLst>
      <p:ext uri="{BB962C8B-B14F-4D97-AF65-F5344CB8AC3E}">
        <p14:creationId xmlns:p14="http://schemas.microsoft.com/office/powerpoint/2010/main" val="1692249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5" name="Segnaposto piè di pagina 4"/>
          <p:cNvSpPr>
            <a:spLocks noGrp="1"/>
          </p:cNvSpPr>
          <p:nvPr>
            <p:ph type="ftr" sz="quarter" idx="11"/>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29698" name="Rectangle 2"/>
          <p:cNvSpPr>
            <a:spLocks noGrp="1" noChangeArrowheads="1"/>
          </p:cNvSpPr>
          <p:nvPr>
            <p:ph type="title" idx="4294967295"/>
          </p:nvPr>
        </p:nvSpPr>
        <p:spPr>
          <a:xfrm>
            <a:off x="579438" y="423406"/>
            <a:ext cx="7772400" cy="669670"/>
          </a:xfrm>
        </p:spPr>
        <p:txBody>
          <a:bodyPr>
            <a:normAutofit/>
          </a:bodyPr>
          <a:lstStyle/>
          <a:p>
            <a:pPr algn="ctr"/>
            <a:r>
              <a:rPr lang="it-IT" sz="2400" b="0" dirty="0">
                <a:solidFill>
                  <a:srgbClr val="FF0000"/>
                </a:solidFill>
              </a:rPr>
              <a:t>THE SICILIAN INSTITUTE OF BIOETHICS</a:t>
            </a:r>
          </a:p>
        </p:txBody>
      </p:sp>
      <p:sp>
        <p:nvSpPr>
          <p:cNvPr id="29699" name="Rectangle 3"/>
          <p:cNvSpPr>
            <a:spLocks noGrp="1" noChangeArrowheads="1"/>
          </p:cNvSpPr>
          <p:nvPr>
            <p:ph type="body" idx="4294967295"/>
          </p:nvPr>
        </p:nvSpPr>
        <p:spPr>
          <a:xfrm>
            <a:off x="467544" y="1196752"/>
            <a:ext cx="8132440" cy="4827240"/>
          </a:xfrm>
        </p:spPr>
        <p:txBody>
          <a:bodyPr>
            <a:normAutofit fontScale="92500" lnSpcReduction="10000"/>
          </a:bodyPr>
          <a:lstStyle/>
          <a:p>
            <a:pPr algn="just"/>
            <a:r>
              <a:rPr lang="it-IT" dirty="0"/>
              <a:t>The </a:t>
            </a:r>
            <a:r>
              <a:rPr lang="it-IT" dirty="0" err="1"/>
              <a:t>Sicilian</a:t>
            </a:r>
            <a:r>
              <a:rPr lang="it-IT" dirty="0"/>
              <a:t> Institute of </a:t>
            </a:r>
            <a:r>
              <a:rPr lang="it-IT" dirty="0" err="1"/>
              <a:t>Bioethics</a:t>
            </a:r>
            <a:r>
              <a:rPr lang="it-IT" dirty="0"/>
              <a:t> </a:t>
            </a:r>
            <a:r>
              <a:rPr lang="it-IT" dirty="0" err="1"/>
              <a:t>was</a:t>
            </a:r>
            <a:r>
              <a:rPr lang="it-IT" dirty="0"/>
              <a:t> </a:t>
            </a:r>
            <a:r>
              <a:rPr lang="it-IT" dirty="0" err="1"/>
              <a:t>founded</a:t>
            </a:r>
            <a:r>
              <a:rPr lang="it-IT" dirty="0"/>
              <a:t> in 1991 by </a:t>
            </a:r>
            <a:r>
              <a:rPr lang="it-IT" dirty="0" err="1"/>
              <a:t>Father</a:t>
            </a:r>
            <a:r>
              <a:rPr lang="it-IT" dirty="0"/>
              <a:t> Salvatore Privitera </a:t>
            </a:r>
            <a:r>
              <a:rPr lang="it-IT" dirty="0" err="1"/>
              <a:t>as</a:t>
            </a:r>
            <a:r>
              <a:rPr lang="it-IT" dirty="0"/>
              <a:t> an Institute of the </a:t>
            </a:r>
            <a:r>
              <a:rPr lang="it-IT" dirty="0" err="1"/>
              <a:t>Sicilian</a:t>
            </a:r>
            <a:r>
              <a:rPr lang="it-IT" dirty="0"/>
              <a:t> </a:t>
            </a:r>
            <a:r>
              <a:rPr lang="it-IT" dirty="0" err="1"/>
              <a:t>Theological</a:t>
            </a:r>
            <a:r>
              <a:rPr lang="it-IT" dirty="0"/>
              <a:t> </a:t>
            </a:r>
            <a:r>
              <a:rPr lang="it-IT" dirty="0" err="1"/>
              <a:t>Faculty</a:t>
            </a:r>
            <a:r>
              <a:rPr lang="it-IT" dirty="0"/>
              <a:t>. In 1998, </a:t>
            </a:r>
            <a:r>
              <a:rPr lang="it-IT" dirty="0" err="1"/>
              <a:t>it</a:t>
            </a:r>
            <a:r>
              <a:rPr lang="it-IT" dirty="0"/>
              <a:t> </a:t>
            </a:r>
            <a:r>
              <a:rPr lang="it-IT" dirty="0" err="1"/>
              <a:t>acquired</a:t>
            </a:r>
            <a:r>
              <a:rPr lang="it-IT" dirty="0"/>
              <a:t> </a:t>
            </a:r>
            <a:r>
              <a:rPr lang="it-IT" dirty="0" err="1"/>
              <a:t>its</a:t>
            </a:r>
            <a:r>
              <a:rPr lang="it-IT" dirty="0"/>
              <a:t> </a:t>
            </a:r>
            <a:r>
              <a:rPr lang="it-IT" dirty="0" err="1"/>
              <a:t>own</a:t>
            </a:r>
            <a:r>
              <a:rPr lang="it-IT" dirty="0"/>
              <a:t> </a:t>
            </a:r>
            <a:r>
              <a:rPr lang="it-IT" dirty="0" err="1"/>
              <a:t>autonomy</a:t>
            </a:r>
            <a:r>
              <a:rPr lang="it-IT" dirty="0"/>
              <a:t>, </a:t>
            </a:r>
            <a:r>
              <a:rPr lang="it-IT" dirty="0" err="1"/>
              <a:t>constituing</a:t>
            </a:r>
            <a:r>
              <a:rPr lang="it-IT" dirty="0"/>
              <a:t> </a:t>
            </a:r>
            <a:r>
              <a:rPr lang="it-IT" dirty="0" err="1"/>
              <a:t>itself</a:t>
            </a:r>
            <a:r>
              <a:rPr lang="it-IT" dirty="0"/>
              <a:t> </a:t>
            </a:r>
            <a:r>
              <a:rPr lang="it-IT" dirty="0" err="1"/>
              <a:t>as</a:t>
            </a:r>
            <a:r>
              <a:rPr lang="it-IT" dirty="0"/>
              <a:t> an </a:t>
            </a:r>
            <a:r>
              <a:rPr lang="it-IT" dirty="0" err="1"/>
              <a:t>association</a:t>
            </a:r>
            <a:r>
              <a:rPr lang="it-IT" dirty="0"/>
              <a:t> with </a:t>
            </a:r>
            <a:r>
              <a:rPr lang="it-IT" dirty="0" err="1"/>
              <a:t>tow</a:t>
            </a:r>
            <a:r>
              <a:rPr lang="it-IT" dirty="0"/>
              <a:t> offices, Palermo and Acireale.  </a:t>
            </a:r>
          </a:p>
          <a:p>
            <a:pPr algn="just"/>
            <a:r>
              <a:rPr lang="it-IT" dirty="0"/>
              <a:t>The logo, the open shell with a </a:t>
            </a:r>
            <a:r>
              <a:rPr lang="it-IT" dirty="0" err="1"/>
              <a:t>pearl</a:t>
            </a:r>
            <a:r>
              <a:rPr lang="it-IT" dirty="0"/>
              <a:t> inside </a:t>
            </a:r>
            <a:r>
              <a:rPr lang="it-IT" dirty="0" err="1"/>
              <a:t>signifies</a:t>
            </a:r>
            <a:r>
              <a:rPr lang="it-IT" dirty="0"/>
              <a:t> </a:t>
            </a:r>
            <a:r>
              <a:rPr lang="it-IT" dirty="0" err="1"/>
              <a:t>its</a:t>
            </a:r>
            <a:r>
              <a:rPr lang="it-IT" dirty="0"/>
              <a:t> </a:t>
            </a:r>
            <a:r>
              <a:rPr lang="it-IT" dirty="0" err="1"/>
              <a:t>primary</a:t>
            </a:r>
            <a:r>
              <a:rPr lang="it-IT" dirty="0"/>
              <a:t> </a:t>
            </a:r>
            <a:r>
              <a:rPr lang="it-IT" dirty="0" err="1"/>
              <a:t>purpose</a:t>
            </a:r>
            <a:r>
              <a:rPr lang="it-IT" dirty="0"/>
              <a:t>: « to </a:t>
            </a:r>
            <a:r>
              <a:rPr lang="it-IT" dirty="0" err="1"/>
              <a:t>guard</a:t>
            </a:r>
            <a:r>
              <a:rPr lang="it-IT" dirty="0"/>
              <a:t> and </a:t>
            </a:r>
            <a:r>
              <a:rPr lang="it-IT" dirty="0" err="1"/>
              <a:t>promote</a:t>
            </a:r>
            <a:r>
              <a:rPr lang="it-IT" dirty="0"/>
              <a:t> the </a:t>
            </a:r>
            <a:r>
              <a:rPr lang="it-IT" dirty="0" err="1"/>
              <a:t>pearl</a:t>
            </a:r>
            <a:r>
              <a:rPr lang="it-IT" dirty="0"/>
              <a:t> of life». </a:t>
            </a:r>
            <a:r>
              <a:rPr lang="it-IT" dirty="0" err="1"/>
              <a:t>Another</a:t>
            </a:r>
            <a:r>
              <a:rPr lang="it-IT" dirty="0"/>
              <a:t> </a:t>
            </a:r>
            <a:r>
              <a:rPr lang="it-IT" dirty="0" err="1"/>
              <a:t>purpose</a:t>
            </a:r>
            <a:r>
              <a:rPr lang="it-IT" dirty="0"/>
              <a:t>  </a:t>
            </a:r>
            <a:r>
              <a:rPr lang="it-IT" dirty="0" err="1"/>
              <a:t>that</a:t>
            </a:r>
            <a:r>
              <a:rPr lang="it-IT" dirty="0"/>
              <a:t> </a:t>
            </a:r>
            <a:r>
              <a:rPr lang="it-IT" dirty="0" err="1"/>
              <a:t>characterizes</a:t>
            </a:r>
            <a:r>
              <a:rPr lang="it-IT" dirty="0"/>
              <a:t> the Institute </a:t>
            </a:r>
            <a:r>
              <a:rPr lang="it-IT" dirty="0" err="1"/>
              <a:t>is</a:t>
            </a:r>
            <a:r>
              <a:rPr lang="it-IT" dirty="0"/>
              <a:t> </a:t>
            </a:r>
            <a:r>
              <a:rPr lang="it-IT" dirty="0" err="1"/>
              <a:t>its</a:t>
            </a:r>
            <a:r>
              <a:rPr lang="it-IT" dirty="0"/>
              <a:t> </a:t>
            </a:r>
            <a:r>
              <a:rPr lang="it-IT" dirty="0" err="1"/>
              <a:t>vocation</a:t>
            </a:r>
            <a:r>
              <a:rPr lang="it-IT" dirty="0"/>
              <a:t> to a «</a:t>
            </a:r>
            <a:r>
              <a:rPr lang="it-IT" dirty="0" err="1"/>
              <a:t>mediterranean</a:t>
            </a:r>
            <a:r>
              <a:rPr lang="it-IT" dirty="0"/>
              <a:t> </a:t>
            </a:r>
            <a:r>
              <a:rPr lang="it-IT" dirty="0" err="1"/>
              <a:t>bioethics</a:t>
            </a:r>
            <a:r>
              <a:rPr lang="it-IT" dirty="0"/>
              <a:t>», </a:t>
            </a:r>
            <a:r>
              <a:rPr lang="it-IT" dirty="0" err="1"/>
              <a:t>which</a:t>
            </a:r>
            <a:r>
              <a:rPr lang="it-IT" dirty="0"/>
              <a:t>, </a:t>
            </a:r>
            <a:r>
              <a:rPr lang="it-IT" dirty="0" err="1"/>
              <a:t>returning</a:t>
            </a:r>
            <a:r>
              <a:rPr lang="it-IT" dirty="0"/>
              <a:t> to </a:t>
            </a:r>
            <a:r>
              <a:rPr lang="it-IT" dirty="0" err="1"/>
              <a:t>Sicily</a:t>
            </a:r>
            <a:r>
              <a:rPr lang="it-IT" dirty="0"/>
              <a:t> </a:t>
            </a:r>
            <a:r>
              <a:rPr lang="it-IT" dirty="0" err="1"/>
              <a:t>its</a:t>
            </a:r>
            <a:r>
              <a:rPr lang="it-IT" dirty="0"/>
              <a:t> </a:t>
            </a:r>
            <a:r>
              <a:rPr lang="it-IT" dirty="0" err="1"/>
              <a:t>vocation</a:t>
            </a:r>
            <a:r>
              <a:rPr lang="it-IT" dirty="0"/>
              <a:t> </a:t>
            </a:r>
            <a:r>
              <a:rPr lang="it-IT" dirty="0" err="1"/>
              <a:t>as</a:t>
            </a:r>
            <a:r>
              <a:rPr lang="it-IT" dirty="0"/>
              <a:t> meeting </a:t>
            </a:r>
            <a:r>
              <a:rPr lang="it-IT" dirty="0" err="1"/>
              <a:t>between</a:t>
            </a:r>
            <a:r>
              <a:rPr lang="it-IT" dirty="0"/>
              <a:t> </a:t>
            </a:r>
            <a:r>
              <a:rPr lang="it-IT" dirty="0" err="1"/>
              <a:t>different</a:t>
            </a:r>
            <a:r>
              <a:rPr lang="it-IT" dirty="0"/>
              <a:t> peoples and </a:t>
            </a:r>
            <a:r>
              <a:rPr lang="it-IT" dirty="0" err="1"/>
              <a:t>cultures</a:t>
            </a:r>
            <a:r>
              <a:rPr lang="it-IT" dirty="0"/>
              <a:t>, makes the Institute a place of </a:t>
            </a:r>
            <a:r>
              <a:rPr lang="it-IT" dirty="0" err="1"/>
              <a:t>dialogue</a:t>
            </a:r>
            <a:r>
              <a:rPr lang="it-IT" dirty="0"/>
              <a:t> </a:t>
            </a:r>
            <a:r>
              <a:rPr lang="it-IT" dirty="0" err="1"/>
              <a:t>between</a:t>
            </a:r>
            <a:r>
              <a:rPr lang="it-IT" dirty="0"/>
              <a:t> </a:t>
            </a:r>
            <a:r>
              <a:rPr lang="it-IT" dirty="0" err="1"/>
              <a:t>Bioethics</a:t>
            </a:r>
            <a:r>
              <a:rPr lang="it-IT" dirty="0"/>
              <a:t> Centers and of </a:t>
            </a:r>
            <a:r>
              <a:rPr lang="it-IT" dirty="0" err="1"/>
              <a:t>mediation</a:t>
            </a:r>
            <a:r>
              <a:rPr lang="it-IT" dirty="0"/>
              <a:t> </a:t>
            </a:r>
            <a:r>
              <a:rPr lang="it-IT" dirty="0" err="1"/>
              <a:t>between</a:t>
            </a:r>
            <a:r>
              <a:rPr lang="it-IT" dirty="0"/>
              <a:t> </a:t>
            </a:r>
            <a:r>
              <a:rPr lang="it-IT" dirty="0" err="1"/>
              <a:t>European</a:t>
            </a:r>
            <a:r>
              <a:rPr lang="it-IT" dirty="0"/>
              <a:t> and </a:t>
            </a:r>
            <a:r>
              <a:rPr lang="it-IT" dirty="0" err="1"/>
              <a:t>Mediterranean</a:t>
            </a:r>
            <a:r>
              <a:rPr lang="it-IT" dirty="0"/>
              <a:t> </a:t>
            </a:r>
            <a:r>
              <a:rPr lang="it-IT" dirty="0" err="1"/>
              <a:t>cultures</a:t>
            </a:r>
            <a:endParaRPr lang="it-IT" dirty="0"/>
          </a:p>
          <a:p>
            <a:pPr algn="just"/>
            <a:r>
              <a:rPr lang="it-IT" dirty="0"/>
              <a:t>The Institute </a:t>
            </a:r>
            <a:r>
              <a:rPr lang="it-IT" dirty="0" err="1"/>
              <a:t>has</a:t>
            </a:r>
            <a:r>
              <a:rPr lang="it-IT" dirty="0"/>
              <a:t> </a:t>
            </a:r>
            <a:r>
              <a:rPr lang="it-IT" dirty="0" err="1"/>
              <a:t>carried</a:t>
            </a:r>
            <a:r>
              <a:rPr lang="it-IT" dirty="0"/>
              <a:t> out </a:t>
            </a:r>
            <a:r>
              <a:rPr lang="it-IT" dirty="0" err="1"/>
              <a:t>many</a:t>
            </a:r>
            <a:r>
              <a:rPr lang="it-IT" dirty="0"/>
              <a:t> activities in the field of </a:t>
            </a:r>
            <a:r>
              <a:rPr lang="it-IT" dirty="0" err="1"/>
              <a:t>research</a:t>
            </a:r>
            <a:r>
              <a:rPr lang="it-IT" dirty="0"/>
              <a:t>, training, cultural promotion and </a:t>
            </a:r>
            <a:r>
              <a:rPr lang="it-IT" dirty="0" err="1"/>
              <a:t>consultancy</a:t>
            </a:r>
            <a:r>
              <a:rPr lang="it-IT" dirty="0"/>
              <a:t>.</a:t>
            </a:r>
          </a:p>
          <a:p>
            <a:pPr algn="just"/>
            <a:r>
              <a:rPr lang="it-IT" dirty="0"/>
              <a:t>The journal «Bioetica e cultura and the serie «</a:t>
            </a:r>
            <a:r>
              <a:rPr lang="it-IT" dirty="0" err="1"/>
              <a:t>Collectio</a:t>
            </a:r>
            <a:r>
              <a:rPr lang="it-IT" dirty="0"/>
              <a:t> </a:t>
            </a:r>
            <a:r>
              <a:rPr lang="it-IT" dirty="0" err="1"/>
              <a:t>bioethica</a:t>
            </a:r>
            <a:r>
              <a:rPr lang="it-IT" dirty="0"/>
              <a:t>» are </a:t>
            </a:r>
            <a:r>
              <a:rPr lang="it-IT" dirty="0" err="1"/>
              <a:t>directly</a:t>
            </a:r>
            <a:r>
              <a:rPr lang="it-IT" dirty="0"/>
              <a:t> </a:t>
            </a:r>
            <a:r>
              <a:rPr lang="it-IT" dirty="0" err="1"/>
              <a:t>linked</a:t>
            </a:r>
            <a:r>
              <a:rPr lang="it-IT" dirty="0"/>
              <a:t> to the </a:t>
            </a:r>
            <a:r>
              <a:rPr lang="it-IT" dirty="0" err="1"/>
              <a:t>research</a:t>
            </a:r>
            <a:r>
              <a:rPr lang="it-IT" dirty="0"/>
              <a:t> activity of the Institute. </a:t>
            </a:r>
          </a:p>
          <a:p>
            <a:pPr algn="just"/>
            <a:endParaRPr lang="it-IT" dirty="0"/>
          </a:p>
        </p:txBody>
      </p:sp>
    </p:spTree>
    <p:extLst>
      <p:ext uri="{BB962C8B-B14F-4D97-AF65-F5344CB8AC3E}">
        <p14:creationId xmlns:p14="http://schemas.microsoft.com/office/powerpoint/2010/main" val="3069139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476672"/>
            <a:ext cx="8534400" cy="792088"/>
          </a:xfrm>
        </p:spPr>
        <p:txBody>
          <a:bodyPr>
            <a:noAutofit/>
          </a:bodyPr>
          <a:lstStyle/>
          <a:p>
            <a:pPr algn="ctr"/>
            <a:r>
              <a:rPr lang="it-IT" sz="2400" dirty="0">
                <a:solidFill>
                  <a:srgbClr val="FF0000"/>
                </a:solidFill>
              </a:rPr>
              <a:t>                   THE «SALVATORE PRIVITERA» INSTITUTE OF BIOETHICS</a:t>
            </a:r>
          </a:p>
        </p:txBody>
      </p:sp>
      <p:sp>
        <p:nvSpPr>
          <p:cNvPr id="3" name="Segnaposto contenuto 2"/>
          <p:cNvSpPr>
            <a:spLocks noGrp="1"/>
          </p:cNvSpPr>
          <p:nvPr>
            <p:ph sz="quarter" idx="1"/>
          </p:nvPr>
        </p:nvSpPr>
        <p:spPr>
          <a:xfrm>
            <a:off x="354008" y="1268760"/>
            <a:ext cx="8503920" cy="4536504"/>
          </a:xfrm>
        </p:spPr>
        <p:txBody>
          <a:bodyPr>
            <a:normAutofit/>
          </a:bodyPr>
          <a:lstStyle/>
          <a:p>
            <a:pPr algn="just"/>
            <a:r>
              <a:rPr lang="it-IT" sz="2000" dirty="0"/>
              <a:t>The «Salvatore Privitera» Institute of </a:t>
            </a:r>
            <a:r>
              <a:rPr lang="it-IT" sz="2000" dirty="0" err="1"/>
              <a:t>Bioethics</a:t>
            </a:r>
            <a:r>
              <a:rPr lang="it-IT" sz="2000" dirty="0"/>
              <a:t> </a:t>
            </a:r>
            <a:r>
              <a:rPr lang="it-IT" sz="2000" dirty="0" err="1"/>
              <a:t>was</a:t>
            </a:r>
            <a:r>
              <a:rPr lang="it-IT" sz="2000" dirty="0"/>
              <a:t> </a:t>
            </a:r>
            <a:r>
              <a:rPr lang="it-IT" sz="2000" dirty="0" err="1"/>
              <a:t>founded</a:t>
            </a:r>
            <a:r>
              <a:rPr lang="it-IT" sz="2000" dirty="0"/>
              <a:t> in Palermo in 2007, </a:t>
            </a:r>
            <a:r>
              <a:rPr lang="it-IT" sz="2000" dirty="0" err="1"/>
              <a:t>tow</a:t>
            </a:r>
            <a:r>
              <a:rPr lang="it-IT" sz="2000" dirty="0"/>
              <a:t> </a:t>
            </a:r>
            <a:r>
              <a:rPr lang="it-IT" sz="2000" dirty="0" err="1"/>
              <a:t>years</a:t>
            </a:r>
            <a:r>
              <a:rPr lang="it-IT" sz="2000" dirty="0"/>
              <a:t> after the </a:t>
            </a:r>
            <a:r>
              <a:rPr lang="it-IT" sz="2000" dirty="0" err="1"/>
              <a:t>death</a:t>
            </a:r>
            <a:r>
              <a:rPr lang="it-IT" sz="2000" dirty="0"/>
              <a:t> of </a:t>
            </a:r>
            <a:r>
              <a:rPr lang="it-IT" sz="2000" dirty="0" err="1"/>
              <a:t>Father</a:t>
            </a:r>
            <a:r>
              <a:rPr lang="it-IT" sz="2000" dirty="0"/>
              <a:t> Privitera, due to the </a:t>
            </a:r>
            <a:r>
              <a:rPr lang="it-IT" sz="2000" dirty="0" err="1"/>
              <a:t>difficulties</a:t>
            </a:r>
            <a:r>
              <a:rPr lang="it-IT" sz="2000" dirty="0"/>
              <a:t> of </a:t>
            </a:r>
            <a:r>
              <a:rPr lang="it-IT" sz="2000" dirty="0" err="1"/>
              <a:t>managing</a:t>
            </a:r>
            <a:r>
              <a:rPr lang="it-IT" sz="2000" dirty="0"/>
              <a:t> the </a:t>
            </a:r>
            <a:r>
              <a:rPr lang="it-IT" sz="2000" dirty="0" err="1"/>
              <a:t>two</a:t>
            </a:r>
            <a:r>
              <a:rPr lang="it-IT" sz="2000" dirty="0"/>
              <a:t> separate offices in Palermo and Acireale. </a:t>
            </a:r>
          </a:p>
          <a:p>
            <a:pPr algn="just"/>
            <a:r>
              <a:rPr lang="it-IT" sz="2000" dirty="0"/>
              <a:t>The Institute </a:t>
            </a:r>
            <a:r>
              <a:rPr lang="it-IT" sz="2000" dirty="0" err="1"/>
              <a:t>is</a:t>
            </a:r>
            <a:r>
              <a:rPr lang="it-IT" sz="2000" dirty="0"/>
              <a:t> a </a:t>
            </a:r>
            <a:r>
              <a:rPr lang="it-IT" sz="2000" dirty="0" err="1"/>
              <a:t>direct</a:t>
            </a:r>
            <a:r>
              <a:rPr lang="it-IT" sz="2000" dirty="0"/>
              <a:t> </a:t>
            </a:r>
            <a:r>
              <a:rPr lang="it-IT" sz="2000" dirty="0" err="1"/>
              <a:t>subsidiary</a:t>
            </a:r>
            <a:r>
              <a:rPr lang="it-IT" sz="2000" dirty="0"/>
              <a:t> of the first, </a:t>
            </a:r>
            <a:r>
              <a:rPr lang="it-IT" sz="2000" dirty="0" err="1"/>
              <a:t>founded</a:t>
            </a:r>
            <a:r>
              <a:rPr lang="it-IT" sz="2000" dirty="0"/>
              <a:t> by </a:t>
            </a:r>
            <a:r>
              <a:rPr lang="it-IT" sz="2000" dirty="0" err="1"/>
              <a:t>Privirera</a:t>
            </a:r>
            <a:r>
              <a:rPr lang="it-IT" sz="2000" dirty="0"/>
              <a:t> and </a:t>
            </a:r>
            <a:r>
              <a:rPr lang="it-IT" sz="2000" dirty="0" err="1"/>
              <a:t>has</a:t>
            </a:r>
            <a:r>
              <a:rPr lang="it-IT" sz="2000" dirty="0"/>
              <a:t> </a:t>
            </a:r>
            <a:r>
              <a:rPr lang="it-IT" sz="2000" dirty="0" err="1"/>
              <a:t>as</a:t>
            </a:r>
            <a:r>
              <a:rPr lang="it-IT" sz="2000" dirty="0"/>
              <a:t> director </a:t>
            </a:r>
            <a:r>
              <a:rPr lang="it-IT" sz="2000" dirty="0" err="1"/>
              <a:t>his</a:t>
            </a:r>
            <a:r>
              <a:rPr lang="it-IT" sz="2000" dirty="0"/>
              <a:t> </a:t>
            </a:r>
            <a:r>
              <a:rPr lang="it-IT" sz="2000" dirty="0" err="1"/>
              <a:t>close</a:t>
            </a:r>
            <a:r>
              <a:rPr lang="it-IT" sz="2000" dirty="0"/>
              <a:t> collaborator, Salvino Leone, </a:t>
            </a:r>
            <a:r>
              <a:rPr lang="it-IT" sz="2000" dirty="0" err="1"/>
              <a:t>maintains</a:t>
            </a:r>
            <a:r>
              <a:rPr lang="it-IT" sz="2000" dirty="0"/>
              <a:t> the </a:t>
            </a:r>
            <a:r>
              <a:rPr lang="it-IT" sz="2000" dirty="0" err="1"/>
              <a:t>same</a:t>
            </a:r>
            <a:r>
              <a:rPr lang="it-IT" sz="2000" dirty="0"/>
              <a:t> </a:t>
            </a:r>
            <a:r>
              <a:rPr lang="it-IT" sz="2000" dirty="0" err="1"/>
              <a:t>aims</a:t>
            </a:r>
            <a:r>
              <a:rPr lang="it-IT" sz="2000" dirty="0"/>
              <a:t>, </a:t>
            </a:r>
            <a:r>
              <a:rPr lang="it-IT" sz="2000" dirty="0" err="1"/>
              <a:t>as</a:t>
            </a:r>
            <a:r>
              <a:rPr lang="it-IT" sz="2000" dirty="0"/>
              <a:t> </a:t>
            </a:r>
            <a:r>
              <a:rPr lang="it-IT" sz="2000" dirty="0" err="1"/>
              <a:t>is</a:t>
            </a:r>
            <a:r>
              <a:rPr lang="it-IT" sz="2000" dirty="0"/>
              <a:t> </a:t>
            </a:r>
            <a:r>
              <a:rPr lang="it-IT" sz="2000" dirty="0" err="1"/>
              <a:t>also</a:t>
            </a:r>
            <a:r>
              <a:rPr lang="it-IT" sz="2000" dirty="0"/>
              <a:t> </a:t>
            </a:r>
            <a:r>
              <a:rPr lang="it-IT" sz="2000" dirty="0" err="1"/>
              <a:t>shown</a:t>
            </a:r>
            <a:r>
              <a:rPr lang="it-IT" sz="2000" dirty="0"/>
              <a:t> by the </a:t>
            </a:r>
            <a:r>
              <a:rPr lang="it-IT" sz="2000" dirty="0" err="1"/>
              <a:t>close</a:t>
            </a:r>
            <a:r>
              <a:rPr lang="it-IT" sz="2000" dirty="0"/>
              <a:t> </a:t>
            </a:r>
            <a:r>
              <a:rPr lang="it-IT" sz="2000" dirty="0" err="1"/>
              <a:t>similarity</a:t>
            </a:r>
            <a:r>
              <a:rPr lang="it-IT" sz="2000" dirty="0"/>
              <a:t> of the logo</a:t>
            </a:r>
          </a:p>
          <a:p>
            <a:pPr algn="just"/>
            <a:r>
              <a:rPr lang="it-IT" sz="2000" dirty="0"/>
              <a:t>The Institute </a:t>
            </a:r>
            <a:r>
              <a:rPr lang="it-IT" sz="2000" dirty="0" err="1"/>
              <a:t>carries</a:t>
            </a:r>
            <a:r>
              <a:rPr lang="it-IT" sz="2000" dirty="0"/>
              <a:t> out </a:t>
            </a:r>
            <a:r>
              <a:rPr lang="it-IT" sz="2000" dirty="0" err="1"/>
              <a:t>its</a:t>
            </a:r>
            <a:r>
              <a:rPr lang="it-IT" sz="2000" dirty="0"/>
              <a:t> activities in the fields of information, training ( masters and </a:t>
            </a:r>
            <a:r>
              <a:rPr lang="it-IT" sz="2000" dirty="0" err="1"/>
              <a:t>courses</a:t>
            </a:r>
            <a:r>
              <a:rPr lang="it-IT" sz="2000" dirty="0"/>
              <a:t>, public </a:t>
            </a:r>
            <a:r>
              <a:rPr lang="it-IT" sz="2000" dirty="0" err="1"/>
              <a:t>debates</a:t>
            </a:r>
            <a:r>
              <a:rPr lang="it-IT" sz="2000" dirty="0"/>
              <a:t>, conferences) and </a:t>
            </a:r>
            <a:r>
              <a:rPr lang="it-IT" sz="2000" dirty="0" err="1"/>
              <a:t>research</a:t>
            </a:r>
            <a:r>
              <a:rPr lang="it-IT" sz="2000" dirty="0"/>
              <a:t>.</a:t>
            </a:r>
          </a:p>
          <a:p>
            <a:pPr algn="just"/>
            <a:r>
              <a:rPr lang="it-IT" sz="2000" dirty="0"/>
              <a:t>The Institute </a:t>
            </a:r>
            <a:r>
              <a:rPr lang="it-IT" sz="2000" dirty="0" err="1"/>
              <a:t>publishes</a:t>
            </a:r>
            <a:r>
              <a:rPr lang="it-IT" sz="2000" dirty="0"/>
              <a:t> the journal «</a:t>
            </a:r>
            <a:r>
              <a:rPr lang="it-IT" sz="2000" dirty="0" err="1"/>
              <a:t>Bio</a:t>
            </a:r>
            <a:r>
              <a:rPr lang="it-IT" sz="2000" dirty="0"/>
              <a:t>-ethos» and </a:t>
            </a:r>
            <a:r>
              <a:rPr lang="it-IT" sz="2000" dirty="0" err="1"/>
              <a:t>is</a:t>
            </a:r>
            <a:r>
              <a:rPr lang="it-IT" sz="2000" dirty="0"/>
              <a:t> the </a:t>
            </a:r>
            <a:r>
              <a:rPr lang="it-IT" sz="2000" dirty="0" err="1"/>
              <a:t>owner</a:t>
            </a:r>
            <a:r>
              <a:rPr lang="it-IT" sz="2000" dirty="0"/>
              <a:t> of the publishing house  «Il </a:t>
            </a:r>
            <a:r>
              <a:rPr lang="it-IT" sz="2000" dirty="0" err="1"/>
              <a:t>Plattano</a:t>
            </a:r>
            <a:r>
              <a:rPr lang="it-IT" sz="2000" dirty="0"/>
              <a:t> di Ippocrate». </a:t>
            </a:r>
          </a:p>
        </p:txBody>
      </p:sp>
    </p:spTree>
    <p:extLst>
      <p:ext uri="{BB962C8B-B14F-4D97-AF65-F5344CB8AC3E}">
        <p14:creationId xmlns:p14="http://schemas.microsoft.com/office/powerpoint/2010/main" val="1940845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6443" y="548680"/>
            <a:ext cx="8534400" cy="504056"/>
          </a:xfrm>
        </p:spPr>
        <p:txBody>
          <a:bodyPr>
            <a:noAutofit/>
          </a:bodyPr>
          <a:lstStyle/>
          <a:p>
            <a:r>
              <a:rPr lang="it-IT" sz="2400" dirty="0">
                <a:solidFill>
                  <a:srgbClr val="FF0000"/>
                </a:solidFill>
              </a:rPr>
              <a:t>                                              THE ITALIAN SOCIETY OF BIOETHICS</a:t>
            </a:r>
            <a:endParaRPr lang="it-IT" sz="2800" dirty="0">
              <a:solidFill>
                <a:srgbClr val="FF0000"/>
              </a:solidFill>
            </a:endParaRPr>
          </a:p>
        </p:txBody>
      </p:sp>
      <p:sp>
        <p:nvSpPr>
          <p:cNvPr id="3" name="Segnaposto contenuto 2"/>
          <p:cNvSpPr>
            <a:spLocks noGrp="1"/>
          </p:cNvSpPr>
          <p:nvPr>
            <p:ph sz="quarter" idx="1"/>
          </p:nvPr>
        </p:nvSpPr>
        <p:spPr>
          <a:xfrm>
            <a:off x="354008" y="1124744"/>
            <a:ext cx="8503920" cy="5112568"/>
          </a:xfrm>
        </p:spPr>
        <p:txBody>
          <a:bodyPr>
            <a:normAutofit/>
          </a:bodyPr>
          <a:lstStyle/>
          <a:p>
            <a:pPr algn="just"/>
            <a:r>
              <a:rPr lang="it-IT" sz="2400" dirty="0"/>
              <a:t>The </a:t>
            </a:r>
            <a:r>
              <a:rPr lang="it-IT" sz="2400" dirty="0" err="1"/>
              <a:t>Italian</a:t>
            </a:r>
            <a:r>
              <a:rPr lang="it-IT" sz="2400" dirty="0"/>
              <a:t> Society of </a:t>
            </a:r>
            <a:r>
              <a:rPr lang="it-IT" sz="2400" dirty="0" err="1"/>
              <a:t>Bioethics</a:t>
            </a:r>
            <a:r>
              <a:rPr lang="it-IT" sz="2400" dirty="0"/>
              <a:t>, </a:t>
            </a:r>
            <a:r>
              <a:rPr lang="it-IT" sz="2400" dirty="0" err="1"/>
              <a:t>founded</a:t>
            </a:r>
            <a:r>
              <a:rPr lang="it-IT" sz="2400" dirty="0"/>
              <a:t> in 1987 </a:t>
            </a:r>
            <a:r>
              <a:rPr lang="it-IT" sz="2400" dirty="0" err="1"/>
              <a:t>at</a:t>
            </a:r>
            <a:r>
              <a:rPr lang="it-IT" sz="2400" dirty="0"/>
              <a:t> the Chair of </a:t>
            </a:r>
            <a:r>
              <a:rPr lang="it-IT" sz="2400" dirty="0" err="1"/>
              <a:t>Bioethics</a:t>
            </a:r>
            <a:r>
              <a:rPr lang="it-IT" sz="2400" dirty="0"/>
              <a:t> of </a:t>
            </a:r>
            <a:r>
              <a:rPr lang="it-IT" sz="2400" dirty="0" err="1"/>
              <a:t>th</a:t>
            </a:r>
            <a:r>
              <a:rPr lang="it-IT" sz="2400" dirty="0"/>
              <a:t> </a:t>
            </a:r>
            <a:r>
              <a:rPr lang="it-IT" sz="2400" dirty="0" err="1"/>
              <a:t>euniversity</a:t>
            </a:r>
            <a:r>
              <a:rPr lang="it-IT" sz="2400" dirty="0"/>
              <a:t> of Florence ( Director Brunetto Chiarelli)</a:t>
            </a:r>
          </a:p>
          <a:p>
            <a:pPr algn="just"/>
            <a:r>
              <a:rPr lang="it-IT" dirty="0" err="1"/>
              <a:t>Its</a:t>
            </a:r>
            <a:r>
              <a:rPr lang="it-IT" dirty="0"/>
              <a:t> idea of </a:t>
            </a:r>
            <a:r>
              <a:rPr lang="it-IT" dirty="0" err="1"/>
              <a:t>bioethics</a:t>
            </a:r>
            <a:r>
              <a:rPr lang="it-IT" dirty="0"/>
              <a:t> </a:t>
            </a:r>
            <a:r>
              <a:rPr lang="it-IT" dirty="0" err="1"/>
              <a:t>is</a:t>
            </a:r>
            <a:r>
              <a:rPr lang="it-IT" dirty="0"/>
              <a:t> </a:t>
            </a:r>
            <a:r>
              <a:rPr lang="it-IT" dirty="0" err="1"/>
              <a:t>based</a:t>
            </a:r>
            <a:r>
              <a:rPr lang="it-IT" dirty="0"/>
              <a:t> on a line of </a:t>
            </a:r>
            <a:r>
              <a:rPr lang="it-IT" dirty="0" err="1"/>
              <a:t>thought</a:t>
            </a:r>
            <a:r>
              <a:rPr lang="it-IT" dirty="0"/>
              <a:t> </a:t>
            </a:r>
            <a:r>
              <a:rPr lang="it-IT" dirty="0" err="1"/>
              <a:t>that</a:t>
            </a:r>
            <a:r>
              <a:rPr lang="it-IT" dirty="0"/>
              <a:t> </a:t>
            </a:r>
            <a:r>
              <a:rPr lang="it-IT" dirty="0" err="1"/>
              <a:t>sees</a:t>
            </a:r>
            <a:r>
              <a:rPr lang="it-IT" dirty="0"/>
              <a:t> ethics </a:t>
            </a:r>
            <a:r>
              <a:rPr lang="it-IT" dirty="0" err="1"/>
              <a:t>founded</a:t>
            </a:r>
            <a:r>
              <a:rPr lang="it-IT" dirty="0"/>
              <a:t> on </a:t>
            </a:r>
            <a:r>
              <a:rPr lang="it-IT" dirty="0" err="1"/>
              <a:t>natural</a:t>
            </a:r>
            <a:r>
              <a:rPr lang="it-IT" dirty="0"/>
              <a:t> </a:t>
            </a:r>
            <a:r>
              <a:rPr lang="it-IT" dirty="0" err="1"/>
              <a:t>bases</a:t>
            </a:r>
            <a:r>
              <a:rPr lang="it-IT" dirty="0"/>
              <a:t>, a </a:t>
            </a:r>
            <a:r>
              <a:rPr lang="it-IT" dirty="0" err="1"/>
              <a:t>biological</a:t>
            </a:r>
            <a:r>
              <a:rPr lang="it-IT" dirty="0"/>
              <a:t> </a:t>
            </a:r>
            <a:r>
              <a:rPr lang="it-IT" dirty="0" err="1"/>
              <a:t>caracteristic</a:t>
            </a:r>
            <a:r>
              <a:rPr lang="it-IT" dirty="0"/>
              <a:t>, </a:t>
            </a:r>
            <a:r>
              <a:rPr lang="it-IT" dirty="0" err="1"/>
              <a:t>devloped</a:t>
            </a:r>
            <a:r>
              <a:rPr lang="it-IT" dirty="0"/>
              <a:t> by </a:t>
            </a:r>
            <a:r>
              <a:rPr lang="it-IT" dirty="0" err="1"/>
              <a:t>natural</a:t>
            </a:r>
            <a:r>
              <a:rPr lang="it-IT" dirty="0"/>
              <a:t> </a:t>
            </a:r>
            <a:r>
              <a:rPr lang="it-IT" dirty="0" err="1"/>
              <a:t>selection</a:t>
            </a:r>
            <a:r>
              <a:rPr lang="it-IT" dirty="0"/>
              <a:t>. </a:t>
            </a:r>
            <a:r>
              <a:rPr lang="it-IT" sz="2400" dirty="0"/>
              <a:t>Close to Potter, </a:t>
            </a:r>
            <a:r>
              <a:rPr lang="it-IT" sz="2400" dirty="0" err="1"/>
              <a:t>but</a:t>
            </a:r>
            <a:r>
              <a:rPr lang="it-IT" sz="2400" dirty="0"/>
              <a:t> </a:t>
            </a:r>
            <a:r>
              <a:rPr lang="it-IT" sz="2400" dirty="0" err="1"/>
              <a:t>not</a:t>
            </a:r>
            <a:r>
              <a:rPr lang="it-IT" sz="2400" dirty="0"/>
              <a:t> </a:t>
            </a:r>
            <a:r>
              <a:rPr lang="it-IT" sz="2400" dirty="0" err="1"/>
              <a:t>entirely</a:t>
            </a:r>
            <a:r>
              <a:rPr lang="it-IT" sz="2400" dirty="0"/>
              <a:t> </a:t>
            </a:r>
            <a:r>
              <a:rPr lang="it-IT" sz="2400" dirty="0" err="1"/>
              <a:t>coincident</a:t>
            </a:r>
            <a:r>
              <a:rPr lang="it-IT" sz="2400" dirty="0"/>
              <a:t> with </a:t>
            </a:r>
            <a:r>
              <a:rPr lang="it-IT" sz="2400" dirty="0" err="1"/>
              <a:t>Potter’s</a:t>
            </a:r>
            <a:r>
              <a:rPr lang="it-IT" sz="2400" dirty="0"/>
              <a:t> </a:t>
            </a:r>
            <a:r>
              <a:rPr lang="it-IT" sz="2400" dirty="0" err="1"/>
              <a:t>bioethics</a:t>
            </a:r>
            <a:r>
              <a:rPr lang="it-IT" sz="2400" dirty="0"/>
              <a:t>, </a:t>
            </a:r>
            <a:r>
              <a:rPr lang="it-IT" sz="2400" dirty="0" err="1"/>
              <a:t>this</a:t>
            </a:r>
            <a:r>
              <a:rPr lang="it-IT" sz="2400" dirty="0"/>
              <a:t> </a:t>
            </a:r>
            <a:r>
              <a:rPr lang="it-IT" sz="2400" dirty="0" err="1"/>
              <a:t>bioethics</a:t>
            </a:r>
            <a:r>
              <a:rPr lang="it-IT" sz="2400" dirty="0"/>
              <a:t> </a:t>
            </a:r>
            <a:r>
              <a:rPr lang="it-IT" sz="2400" dirty="0" err="1"/>
              <a:t>is</a:t>
            </a:r>
            <a:r>
              <a:rPr lang="it-IT" sz="2400" dirty="0"/>
              <a:t> </a:t>
            </a:r>
            <a:r>
              <a:rPr lang="it-IT" sz="2400" dirty="0" err="1"/>
              <a:t>conceived</a:t>
            </a:r>
            <a:r>
              <a:rPr lang="it-IT" sz="2400" dirty="0"/>
              <a:t> </a:t>
            </a:r>
            <a:r>
              <a:rPr lang="it-IT" sz="2400" dirty="0" err="1"/>
              <a:t>as</a:t>
            </a:r>
            <a:r>
              <a:rPr lang="it-IT" sz="2400" dirty="0"/>
              <a:t> a </a:t>
            </a:r>
            <a:r>
              <a:rPr lang="it-IT" sz="2400" dirty="0" err="1"/>
              <a:t>biological</a:t>
            </a:r>
            <a:r>
              <a:rPr lang="it-IT" sz="2400" dirty="0"/>
              <a:t> and </a:t>
            </a:r>
            <a:r>
              <a:rPr lang="it-IT" sz="2400" dirty="0" err="1"/>
              <a:t>naturalistic</a:t>
            </a:r>
            <a:r>
              <a:rPr lang="it-IT" sz="2400" dirty="0"/>
              <a:t> science with </a:t>
            </a:r>
            <a:r>
              <a:rPr lang="it-IT" sz="2400" dirty="0" err="1"/>
              <a:t>ecological</a:t>
            </a:r>
            <a:r>
              <a:rPr lang="it-IT" sz="2400" dirty="0"/>
              <a:t> </a:t>
            </a:r>
            <a:r>
              <a:rPr lang="it-IT" sz="2400" dirty="0" err="1"/>
              <a:t>relevance</a:t>
            </a:r>
            <a:r>
              <a:rPr lang="it-IT" sz="2400" dirty="0"/>
              <a:t> with the </a:t>
            </a:r>
            <a:r>
              <a:rPr lang="it-IT" sz="2400" dirty="0" err="1"/>
              <a:t>aim</a:t>
            </a:r>
            <a:r>
              <a:rPr lang="it-IT" sz="2400" dirty="0"/>
              <a:t> of survival.</a:t>
            </a:r>
          </a:p>
          <a:p>
            <a:pPr algn="just"/>
            <a:r>
              <a:rPr lang="it-IT" dirty="0" err="1"/>
              <a:t>Connected</a:t>
            </a:r>
            <a:r>
              <a:rPr lang="it-IT" dirty="0"/>
              <a:t> journal: «Problemi di Bioetica»; from 1992 with the new name : «Global </a:t>
            </a:r>
            <a:r>
              <a:rPr lang="it-IT" dirty="0" err="1"/>
              <a:t>bioethics</a:t>
            </a:r>
            <a:r>
              <a:rPr lang="it-IT" dirty="0"/>
              <a:t>( Problemi di Bioetica).</a:t>
            </a:r>
          </a:p>
        </p:txBody>
      </p:sp>
    </p:spTree>
    <p:extLst>
      <p:ext uri="{BB962C8B-B14F-4D97-AF65-F5344CB8AC3E}">
        <p14:creationId xmlns:p14="http://schemas.microsoft.com/office/powerpoint/2010/main" val="2442912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476672"/>
            <a:ext cx="8534400" cy="576064"/>
          </a:xfrm>
        </p:spPr>
        <p:txBody>
          <a:bodyPr>
            <a:noAutofit/>
          </a:bodyPr>
          <a:lstStyle/>
          <a:p>
            <a:r>
              <a:rPr lang="it-IT" sz="2400" dirty="0">
                <a:solidFill>
                  <a:srgbClr val="FF0000"/>
                </a:solidFill>
              </a:rPr>
              <a:t>                                        THE INTERNATIONAL FAMILY STUDIES</a:t>
            </a:r>
            <a:endParaRPr lang="it-IT" sz="2800" dirty="0">
              <a:solidFill>
                <a:srgbClr val="FF0000"/>
              </a:solidFill>
            </a:endParaRPr>
          </a:p>
        </p:txBody>
      </p:sp>
      <p:sp>
        <p:nvSpPr>
          <p:cNvPr id="3" name="Segnaposto contenuto 2"/>
          <p:cNvSpPr>
            <a:spLocks noGrp="1"/>
          </p:cNvSpPr>
          <p:nvPr>
            <p:ph sz="quarter" idx="1"/>
          </p:nvPr>
        </p:nvSpPr>
        <p:spPr>
          <a:xfrm>
            <a:off x="354008" y="1052736"/>
            <a:ext cx="8503920" cy="5040560"/>
          </a:xfrm>
        </p:spPr>
        <p:txBody>
          <a:bodyPr>
            <a:normAutofit/>
          </a:bodyPr>
          <a:lstStyle/>
          <a:p>
            <a:pPr algn="just"/>
            <a:r>
              <a:rPr lang="it-IT" sz="2000" dirty="0"/>
              <a:t>The International Family Studies  Center </a:t>
            </a:r>
            <a:r>
              <a:rPr lang="it-IT" sz="2000" dirty="0" err="1"/>
              <a:t>is</a:t>
            </a:r>
            <a:r>
              <a:rPr lang="it-IT" sz="2000" dirty="0"/>
              <a:t> a center </a:t>
            </a:r>
            <a:r>
              <a:rPr lang="it-IT" sz="2000" dirty="0" err="1"/>
              <a:t>founded</a:t>
            </a:r>
            <a:r>
              <a:rPr lang="it-IT" sz="2000" dirty="0"/>
              <a:t> by the </a:t>
            </a:r>
            <a:r>
              <a:rPr lang="it-IT" sz="2000" dirty="0" err="1"/>
              <a:t>Paulines</a:t>
            </a:r>
            <a:r>
              <a:rPr lang="it-IT" sz="2000" dirty="0"/>
              <a:t>. </a:t>
            </a:r>
            <a:r>
              <a:rPr lang="it-IT" sz="2000" dirty="0" err="1"/>
              <a:t>Directed</a:t>
            </a:r>
            <a:r>
              <a:rPr lang="it-IT" sz="2000" dirty="0"/>
              <a:t> from 1986 to 1990 by Sandro Spinsanti, a </a:t>
            </a:r>
            <a:r>
              <a:rPr lang="it-IT" sz="2000" dirty="0" err="1"/>
              <a:t>well-known</a:t>
            </a:r>
            <a:r>
              <a:rPr lang="it-IT" sz="2000" dirty="0"/>
              <a:t> </a:t>
            </a:r>
            <a:r>
              <a:rPr lang="it-IT" sz="2000" dirty="0" err="1"/>
              <a:t>scholar</a:t>
            </a:r>
            <a:r>
              <a:rPr lang="it-IT" sz="2000" dirty="0"/>
              <a:t> of </a:t>
            </a:r>
            <a:r>
              <a:rPr lang="it-IT" sz="2000" dirty="0" err="1"/>
              <a:t>bio-medical</a:t>
            </a:r>
            <a:r>
              <a:rPr lang="it-IT" sz="2000" dirty="0"/>
              <a:t> ethics, the Center </a:t>
            </a:r>
            <a:r>
              <a:rPr lang="it-IT" sz="2000" dirty="0" err="1"/>
              <a:t>focused</a:t>
            </a:r>
            <a:r>
              <a:rPr lang="it-IT" sz="2000" dirty="0"/>
              <a:t> </a:t>
            </a:r>
            <a:r>
              <a:rPr lang="it-IT" sz="2000" dirty="0" err="1"/>
              <a:t>its</a:t>
            </a:r>
            <a:r>
              <a:rPr lang="it-IT" sz="2000" dirty="0"/>
              <a:t> activities in </a:t>
            </a:r>
            <a:r>
              <a:rPr lang="it-IT" sz="2000" dirty="0" err="1"/>
              <a:t>those</a:t>
            </a:r>
            <a:r>
              <a:rPr lang="it-IT" sz="2000" dirty="0"/>
              <a:t> </a:t>
            </a:r>
            <a:r>
              <a:rPr lang="it-IT" sz="2000" dirty="0" err="1"/>
              <a:t>years</a:t>
            </a:r>
            <a:r>
              <a:rPr lang="it-IT" sz="2000" dirty="0"/>
              <a:t> on </a:t>
            </a:r>
            <a:r>
              <a:rPr lang="it-IT" sz="2000" dirty="0" err="1"/>
              <a:t>bioethics</a:t>
            </a:r>
            <a:r>
              <a:rPr lang="it-IT" sz="2000" dirty="0"/>
              <a:t>, </a:t>
            </a:r>
            <a:r>
              <a:rPr lang="it-IT" sz="2000" dirty="0" err="1"/>
              <a:t>always</a:t>
            </a:r>
            <a:r>
              <a:rPr lang="it-IT" sz="2000" dirty="0"/>
              <a:t> </a:t>
            </a:r>
            <a:r>
              <a:rPr lang="it-IT" sz="2000" dirty="0" err="1"/>
              <a:t>starting</a:t>
            </a:r>
            <a:r>
              <a:rPr lang="it-IT" sz="2000" dirty="0"/>
              <a:t> from </a:t>
            </a:r>
            <a:r>
              <a:rPr lang="it-IT" sz="2000" dirty="0" err="1"/>
              <a:t>its</a:t>
            </a:r>
            <a:r>
              <a:rPr lang="it-IT" sz="2000" dirty="0"/>
              <a:t> </a:t>
            </a:r>
            <a:r>
              <a:rPr lang="it-IT" sz="2000" dirty="0" err="1"/>
              <a:t>perspectives</a:t>
            </a:r>
            <a:r>
              <a:rPr lang="it-IT" sz="2000" dirty="0"/>
              <a:t>, </a:t>
            </a:r>
            <a:r>
              <a:rPr lang="it-IT" sz="2000" dirty="0" err="1"/>
              <a:t>that</a:t>
            </a:r>
            <a:r>
              <a:rPr lang="it-IT" sz="2000" dirty="0"/>
              <a:t> of the family.</a:t>
            </a:r>
          </a:p>
          <a:p>
            <a:pPr algn="just"/>
            <a:r>
              <a:rPr lang="it-IT" sz="2000" dirty="0"/>
              <a:t>Spinsanti </a:t>
            </a:r>
            <a:r>
              <a:rPr lang="it-IT" sz="2000" dirty="0" err="1"/>
              <a:t>opened</a:t>
            </a:r>
            <a:r>
              <a:rPr lang="it-IT" sz="2000" dirty="0"/>
              <a:t> the </a:t>
            </a:r>
            <a:r>
              <a:rPr lang="it-IT" sz="2000" dirty="0" err="1"/>
              <a:t>bioethical</a:t>
            </a:r>
            <a:r>
              <a:rPr lang="it-IT" sz="2000" dirty="0"/>
              <a:t> </a:t>
            </a:r>
            <a:r>
              <a:rPr lang="it-IT" sz="2000" dirty="0" err="1"/>
              <a:t>reflections</a:t>
            </a:r>
            <a:r>
              <a:rPr lang="it-IT" sz="2000" dirty="0"/>
              <a:t> of the Center to the </a:t>
            </a:r>
            <a:r>
              <a:rPr lang="it-IT" sz="2000" dirty="0" err="1"/>
              <a:t>comparison</a:t>
            </a:r>
            <a:r>
              <a:rPr lang="it-IT" sz="2000" dirty="0"/>
              <a:t> with the </a:t>
            </a:r>
            <a:r>
              <a:rPr lang="it-IT" sz="2000" dirty="0" err="1"/>
              <a:t>anhropological</a:t>
            </a:r>
            <a:r>
              <a:rPr lang="it-IT" sz="2000" dirty="0"/>
              <a:t> </a:t>
            </a:r>
            <a:r>
              <a:rPr lang="it-IT" sz="2000" dirty="0" err="1"/>
              <a:t>approach</a:t>
            </a:r>
            <a:r>
              <a:rPr lang="it-IT" sz="2000" dirty="0"/>
              <a:t> of medicine and with the transpersonale </a:t>
            </a:r>
            <a:r>
              <a:rPr lang="it-IT" sz="2000" dirty="0" err="1"/>
              <a:t>approach</a:t>
            </a:r>
            <a:r>
              <a:rPr lang="it-IT" sz="2000" dirty="0"/>
              <a:t>.</a:t>
            </a:r>
          </a:p>
          <a:p>
            <a:pPr algn="just"/>
            <a:r>
              <a:rPr lang="it-IT" sz="2000" dirty="0"/>
              <a:t>The activities of the Center </a:t>
            </a:r>
            <a:r>
              <a:rPr lang="it-IT" sz="2000" dirty="0" err="1"/>
              <a:t>were</a:t>
            </a:r>
            <a:r>
              <a:rPr lang="it-IT" sz="2000" dirty="0"/>
              <a:t> </a:t>
            </a:r>
            <a:r>
              <a:rPr lang="it-IT" sz="2000" dirty="0" err="1"/>
              <a:t>aimed</a:t>
            </a:r>
            <a:r>
              <a:rPr lang="it-IT" sz="2000" dirty="0"/>
              <a:t> </a:t>
            </a:r>
            <a:r>
              <a:rPr lang="it-IT" sz="2000" dirty="0" err="1"/>
              <a:t>at</a:t>
            </a:r>
            <a:r>
              <a:rPr lang="it-IT" sz="2000" dirty="0"/>
              <a:t> the </a:t>
            </a:r>
            <a:r>
              <a:rPr lang="it-IT" sz="2000" dirty="0" err="1"/>
              <a:t>organization</a:t>
            </a:r>
            <a:r>
              <a:rPr lang="it-IT" sz="2000" dirty="0"/>
              <a:t> of workshops, conferences, training </a:t>
            </a:r>
            <a:r>
              <a:rPr lang="it-IT" sz="2000" dirty="0" err="1"/>
              <a:t>courses</a:t>
            </a:r>
            <a:r>
              <a:rPr lang="it-IT" sz="2000" dirty="0"/>
              <a:t>.</a:t>
            </a:r>
          </a:p>
          <a:p>
            <a:pPr algn="just"/>
            <a:r>
              <a:rPr lang="it-IT" sz="2000" dirty="0"/>
              <a:t>After the end of the </a:t>
            </a:r>
            <a:r>
              <a:rPr lang="it-IT" sz="2000" dirty="0" err="1"/>
              <a:t>direction</a:t>
            </a:r>
            <a:r>
              <a:rPr lang="it-IT" sz="2000" dirty="0"/>
              <a:t> of Spinsanti, in 1990, </a:t>
            </a:r>
            <a:r>
              <a:rPr lang="it-IT" sz="2000" dirty="0" err="1"/>
              <a:t>attention</a:t>
            </a:r>
            <a:r>
              <a:rPr lang="it-IT" sz="2000" dirty="0"/>
              <a:t> to </a:t>
            </a:r>
            <a:r>
              <a:rPr lang="it-IT" sz="2000" dirty="0" err="1"/>
              <a:t>bioethics</a:t>
            </a:r>
            <a:r>
              <a:rPr lang="it-IT" sz="2000" dirty="0"/>
              <a:t> no </a:t>
            </a:r>
            <a:r>
              <a:rPr lang="it-IT" sz="2000" dirty="0" err="1"/>
              <a:t>longer</a:t>
            </a:r>
            <a:r>
              <a:rPr lang="it-IT" sz="2000" dirty="0"/>
              <a:t> </a:t>
            </a:r>
            <a:r>
              <a:rPr lang="it-IT" sz="2000" dirty="0" err="1"/>
              <a:t>seems</a:t>
            </a:r>
            <a:r>
              <a:rPr lang="it-IT" sz="2000" dirty="0"/>
              <a:t> to be </a:t>
            </a:r>
            <a:r>
              <a:rPr lang="it-IT" sz="2000" dirty="0" err="1"/>
              <a:t>among</a:t>
            </a:r>
            <a:r>
              <a:rPr lang="it-IT" sz="2000" dirty="0"/>
              <a:t> the </a:t>
            </a:r>
            <a:r>
              <a:rPr lang="it-IT" sz="2000" dirty="0" err="1"/>
              <a:t>prioirties</a:t>
            </a:r>
            <a:r>
              <a:rPr lang="it-IT" sz="2000" dirty="0"/>
              <a:t> of the Center. </a:t>
            </a:r>
          </a:p>
        </p:txBody>
      </p:sp>
    </p:spTree>
    <p:extLst>
      <p:ext uri="{BB962C8B-B14F-4D97-AF65-F5344CB8AC3E}">
        <p14:creationId xmlns:p14="http://schemas.microsoft.com/office/powerpoint/2010/main" val="725634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8694" y="332656"/>
            <a:ext cx="8534400" cy="792088"/>
          </a:xfrm>
        </p:spPr>
        <p:txBody>
          <a:bodyPr>
            <a:noAutofit/>
          </a:bodyPr>
          <a:lstStyle/>
          <a:p>
            <a:r>
              <a:rPr lang="it-IT" sz="2400" dirty="0">
                <a:solidFill>
                  <a:srgbClr val="FF0000"/>
                </a:solidFill>
              </a:rPr>
              <a:t>                              BIOETHICS CENTER-GRASCI INSTITUTE</a:t>
            </a:r>
          </a:p>
        </p:txBody>
      </p:sp>
      <p:sp>
        <p:nvSpPr>
          <p:cNvPr id="3" name="Segnaposto contenuto 2"/>
          <p:cNvSpPr>
            <a:spLocks noGrp="1"/>
          </p:cNvSpPr>
          <p:nvPr>
            <p:ph sz="quarter" idx="1"/>
          </p:nvPr>
        </p:nvSpPr>
        <p:spPr>
          <a:xfrm>
            <a:off x="354008" y="1268760"/>
            <a:ext cx="8503920" cy="4536504"/>
          </a:xfrm>
        </p:spPr>
        <p:txBody>
          <a:bodyPr>
            <a:normAutofit/>
          </a:bodyPr>
          <a:lstStyle/>
          <a:p>
            <a:pPr algn="just"/>
            <a:r>
              <a:rPr lang="it-IT" sz="2000" dirty="0"/>
              <a:t>The </a:t>
            </a:r>
            <a:r>
              <a:rPr lang="it-IT" sz="2000" dirty="0" err="1"/>
              <a:t>Bioethics</a:t>
            </a:r>
            <a:r>
              <a:rPr lang="it-IT" sz="2000" dirty="0"/>
              <a:t> Center of Gramsci Institute </a:t>
            </a:r>
            <a:r>
              <a:rPr lang="it-IT" sz="2000" dirty="0" err="1"/>
              <a:t>was</a:t>
            </a:r>
            <a:r>
              <a:rPr lang="it-IT" sz="2000" dirty="0"/>
              <a:t> </a:t>
            </a:r>
            <a:r>
              <a:rPr lang="it-IT" sz="2000" dirty="0" err="1"/>
              <a:t>born</a:t>
            </a:r>
            <a:r>
              <a:rPr lang="it-IT" sz="2000" dirty="0"/>
              <a:t> in 1988  </a:t>
            </a:r>
            <a:r>
              <a:rPr lang="it-IT" sz="2000" dirty="0" err="1"/>
              <a:t>whitin</a:t>
            </a:r>
            <a:r>
              <a:rPr lang="it-IT" sz="2000" dirty="0"/>
              <a:t> the </a:t>
            </a:r>
            <a:r>
              <a:rPr lang="it-IT" sz="2000" dirty="0" err="1"/>
              <a:t>Section</a:t>
            </a:r>
            <a:r>
              <a:rPr lang="it-IT" sz="2000" dirty="0"/>
              <a:t> of Theories and </a:t>
            </a:r>
            <a:r>
              <a:rPr lang="it-IT" sz="2000" dirty="0" err="1"/>
              <a:t>Methods</a:t>
            </a:r>
            <a:r>
              <a:rPr lang="it-IT" sz="2000" dirty="0"/>
              <a:t> of Science and the </a:t>
            </a:r>
            <a:r>
              <a:rPr lang="it-IT" sz="2000" dirty="0" err="1"/>
              <a:t>Section</a:t>
            </a:r>
            <a:r>
              <a:rPr lang="it-IT" sz="2000" dirty="0"/>
              <a:t> </a:t>
            </a:r>
            <a:r>
              <a:rPr lang="it-IT" sz="2000" dirty="0" err="1"/>
              <a:t>Phlilosophy</a:t>
            </a:r>
            <a:r>
              <a:rPr lang="it-IT" sz="2000" dirty="0"/>
              <a:t> of the Gramsci Foundation.</a:t>
            </a:r>
          </a:p>
          <a:p>
            <a:pPr algn="just"/>
            <a:r>
              <a:rPr lang="it-IT" sz="2000" dirty="0" err="1"/>
              <a:t>Its</a:t>
            </a:r>
            <a:r>
              <a:rPr lang="it-IT" sz="2000" dirty="0"/>
              <a:t> </a:t>
            </a:r>
            <a:r>
              <a:rPr lang="it-IT" sz="2000" dirty="0" err="1"/>
              <a:t>purpose</a:t>
            </a:r>
            <a:r>
              <a:rPr lang="it-IT" sz="2000" dirty="0"/>
              <a:t> </a:t>
            </a:r>
            <a:r>
              <a:rPr lang="it-IT" sz="2000" dirty="0" err="1"/>
              <a:t>is</a:t>
            </a:r>
            <a:r>
              <a:rPr lang="it-IT" sz="2000" dirty="0"/>
              <a:t> to create a place of public discussione on the </a:t>
            </a:r>
            <a:r>
              <a:rPr lang="it-IT" sz="2000" dirty="0" err="1"/>
              <a:t>main</a:t>
            </a:r>
            <a:r>
              <a:rPr lang="it-IT" sz="2000" dirty="0"/>
              <a:t> </a:t>
            </a:r>
            <a:r>
              <a:rPr lang="it-IT" sz="2000" dirty="0" err="1"/>
              <a:t>questiones</a:t>
            </a:r>
            <a:r>
              <a:rPr lang="it-IT" sz="2000" dirty="0"/>
              <a:t> </a:t>
            </a:r>
            <a:r>
              <a:rPr lang="it-IT" sz="2000" dirty="0" err="1"/>
              <a:t>posed</a:t>
            </a:r>
            <a:r>
              <a:rPr lang="it-IT" sz="2000" dirty="0"/>
              <a:t> by the sciences of life. The Center </a:t>
            </a:r>
            <a:r>
              <a:rPr lang="it-IT" sz="2000" dirty="0" err="1"/>
              <a:t>has</a:t>
            </a:r>
            <a:r>
              <a:rPr lang="it-IT" sz="2000" dirty="0"/>
              <a:t> a </a:t>
            </a:r>
            <a:r>
              <a:rPr lang="it-IT" sz="2000" dirty="0" err="1"/>
              <a:t>specific</a:t>
            </a:r>
            <a:r>
              <a:rPr lang="it-IT" sz="2000" dirty="0"/>
              <a:t> </a:t>
            </a:r>
            <a:r>
              <a:rPr lang="it-IT" sz="2000" dirty="0" err="1"/>
              <a:t>political</a:t>
            </a:r>
            <a:r>
              <a:rPr lang="it-IT" sz="2000" dirty="0"/>
              <a:t> </a:t>
            </a:r>
            <a:r>
              <a:rPr lang="it-IT" sz="2000" dirty="0" err="1"/>
              <a:t>purpose</a:t>
            </a:r>
            <a:r>
              <a:rPr lang="it-IT" sz="2000" dirty="0"/>
              <a:t>: to </a:t>
            </a:r>
            <a:r>
              <a:rPr lang="it-IT" sz="2000" dirty="0" err="1"/>
              <a:t>allow</a:t>
            </a:r>
            <a:r>
              <a:rPr lang="it-IT" sz="2000" dirty="0"/>
              <a:t> a </a:t>
            </a:r>
            <a:r>
              <a:rPr lang="it-IT" sz="2000" dirty="0" err="1"/>
              <a:t>greater</a:t>
            </a:r>
            <a:r>
              <a:rPr lang="it-IT" sz="2000" dirty="0"/>
              <a:t>, free information </a:t>
            </a:r>
            <a:r>
              <a:rPr lang="it-IT" sz="2000" dirty="0" err="1"/>
              <a:t>that</a:t>
            </a:r>
            <a:r>
              <a:rPr lang="it-IT" sz="2000" dirty="0"/>
              <a:t> leads to </a:t>
            </a:r>
            <a:r>
              <a:rPr lang="it-IT" sz="2000" dirty="0" err="1"/>
              <a:t>laws</a:t>
            </a:r>
            <a:r>
              <a:rPr lang="it-IT" sz="2000" dirty="0"/>
              <a:t> </a:t>
            </a:r>
            <a:r>
              <a:rPr lang="it-IT" sz="2000" dirty="0" err="1"/>
              <a:t>that</a:t>
            </a:r>
            <a:r>
              <a:rPr lang="it-IT" sz="2000" dirty="0"/>
              <a:t> </a:t>
            </a:r>
            <a:r>
              <a:rPr lang="it-IT" sz="2000" dirty="0" err="1"/>
              <a:t>safeguard</a:t>
            </a:r>
            <a:r>
              <a:rPr lang="it-IT" sz="2000" dirty="0"/>
              <a:t> </a:t>
            </a:r>
            <a:r>
              <a:rPr lang="it-IT" sz="2000" dirty="0" err="1"/>
              <a:t>scientific</a:t>
            </a:r>
            <a:r>
              <a:rPr lang="it-IT" sz="2000" dirty="0"/>
              <a:t> </a:t>
            </a:r>
            <a:r>
              <a:rPr lang="it-IT" sz="2000" dirty="0" err="1"/>
              <a:t>autonomy</a:t>
            </a:r>
            <a:r>
              <a:rPr lang="it-IT" sz="2000" dirty="0"/>
              <a:t>. The Center </a:t>
            </a:r>
            <a:r>
              <a:rPr lang="it-IT" sz="2000" dirty="0" err="1"/>
              <a:t>also</a:t>
            </a:r>
            <a:r>
              <a:rPr lang="it-IT" sz="2000" dirty="0"/>
              <a:t> </a:t>
            </a:r>
            <a:r>
              <a:rPr lang="it-IT" sz="2000" dirty="0" err="1"/>
              <a:t>pay</a:t>
            </a:r>
            <a:r>
              <a:rPr lang="it-IT" sz="2000" dirty="0"/>
              <a:t> </a:t>
            </a:r>
            <a:r>
              <a:rPr lang="it-IT" sz="2000" dirty="0" err="1"/>
              <a:t>attention</a:t>
            </a:r>
            <a:r>
              <a:rPr lang="it-IT" sz="2000" dirty="0"/>
              <a:t> to the </a:t>
            </a:r>
            <a:r>
              <a:rPr lang="it-IT" sz="2000" dirty="0" err="1"/>
              <a:t>issues</a:t>
            </a:r>
            <a:r>
              <a:rPr lang="it-IT" sz="2000" dirty="0"/>
              <a:t> of </a:t>
            </a:r>
            <a:r>
              <a:rPr lang="it-IT" sz="2000" dirty="0" err="1"/>
              <a:t>femminism</a:t>
            </a:r>
            <a:r>
              <a:rPr lang="it-IT" sz="2000" dirty="0"/>
              <a:t>.</a:t>
            </a:r>
          </a:p>
          <a:p>
            <a:pPr algn="just"/>
            <a:r>
              <a:rPr lang="it-IT" sz="2000" dirty="0" err="1"/>
              <a:t>Its</a:t>
            </a:r>
            <a:r>
              <a:rPr lang="it-IT" sz="2000" dirty="0"/>
              <a:t> activities : conferences, </a:t>
            </a:r>
            <a:r>
              <a:rPr lang="it-IT" sz="2000" dirty="0" err="1"/>
              <a:t>seminars</a:t>
            </a:r>
            <a:r>
              <a:rPr lang="it-IT" sz="2000" dirty="0"/>
              <a:t>, </a:t>
            </a:r>
            <a:r>
              <a:rPr lang="it-IT" sz="2000" dirty="0" err="1"/>
              <a:t>debates</a:t>
            </a:r>
            <a:r>
              <a:rPr lang="it-IT" sz="2000" dirty="0"/>
              <a:t>, </a:t>
            </a:r>
            <a:r>
              <a:rPr lang="it-IT" sz="2000" dirty="0" err="1"/>
              <a:t>pubblications</a:t>
            </a:r>
            <a:endParaRPr lang="it-IT" sz="2000" dirty="0"/>
          </a:p>
        </p:txBody>
      </p:sp>
    </p:spTree>
    <p:extLst>
      <p:ext uri="{BB962C8B-B14F-4D97-AF65-F5344CB8AC3E}">
        <p14:creationId xmlns:p14="http://schemas.microsoft.com/office/powerpoint/2010/main" val="21233326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620688"/>
            <a:ext cx="7560840" cy="504056"/>
          </a:xfrm>
        </p:spPr>
        <p:txBody>
          <a:bodyPr>
            <a:noAutofit/>
          </a:bodyPr>
          <a:lstStyle/>
          <a:p>
            <a:r>
              <a:rPr lang="it-IT" sz="2400" dirty="0">
                <a:solidFill>
                  <a:srgbClr val="FF0000"/>
                </a:solidFill>
              </a:rPr>
              <a:t>                                The </a:t>
            </a:r>
            <a:r>
              <a:rPr lang="it-IT" sz="2400" dirty="0" err="1">
                <a:solidFill>
                  <a:srgbClr val="FF0000"/>
                </a:solidFill>
              </a:rPr>
              <a:t>Bioethics</a:t>
            </a:r>
            <a:r>
              <a:rPr lang="it-IT" sz="2400" dirty="0">
                <a:solidFill>
                  <a:srgbClr val="FF0000"/>
                </a:solidFill>
              </a:rPr>
              <a:t> </a:t>
            </a:r>
            <a:r>
              <a:rPr lang="it-IT" sz="2400" dirty="0" err="1">
                <a:solidFill>
                  <a:srgbClr val="FF0000"/>
                </a:solidFill>
              </a:rPr>
              <a:t>Laboratory</a:t>
            </a:r>
            <a:r>
              <a:rPr lang="it-IT" sz="2400" dirty="0">
                <a:solidFill>
                  <a:srgbClr val="FF0000"/>
                </a:solidFill>
              </a:rPr>
              <a:t> of Messina</a:t>
            </a:r>
          </a:p>
        </p:txBody>
      </p:sp>
      <p:sp>
        <p:nvSpPr>
          <p:cNvPr id="3" name="Segnaposto contenuto 2"/>
          <p:cNvSpPr>
            <a:spLocks noGrp="1"/>
          </p:cNvSpPr>
          <p:nvPr>
            <p:ph sz="quarter" idx="1"/>
          </p:nvPr>
        </p:nvSpPr>
        <p:spPr>
          <a:xfrm>
            <a:off x="354008" y="1198485"/>
            <a:ext cx="8503920" cy="4894811"/>
          </a:xfrm>
        </p:spPr>
        <p:txBody>
          <a:bodyPr>
            <a:normAutofit/>
          </a:bodyPr>
          <a:lstStyle/>
          <a:p>
            <a:pPr algn="just"/>
            <a:r>
              <a:rPr lang="it-IT" sz="2000" dirty="0"/>
              <a:t>The </a:t>
            </a:r>
            <a:r>
              <a:rPr lang="it-IT" sz="2000" dirty="0" err="1"/>
              <a:t>Bioethics</a:t>
            </a:r>
            <a:r>
              <a:rPr lang="it-IT" sz="2000" dirty="0"/>
              <a:t> </a:t>
            </a:r>
            <a:r>
              <a:rPr lang="it-IT" sz="2000" dirty="0" err="1"/>
              <a:t>Laboratory</a:t>
            </a:r>
            <a:r>
              <a:rPr lang="it-IT" sz="2000" dirty="0"/>
              <a:t>  </a:t>
            </a:r>
            <a:r>
              <a:rPr lang="it-IT" sz="2000" dirty="0" err="1"/>
              <a:t>was</a:t>
            </a:r>
            <a:r>
              <a:rPr lang="it-IT" sz="2000" dirty="0"/>
              <a:t> </a:t>
            </a:r>
            <a:r>
              <a:rPr lang="it-IT" sz="2000" dirty="0" err="1"/>
              <a:t>founded</a:t>
            </a:r>
            <a:r>
              <a:rPr lang="it-IT" sz="2000" dirty="0"/>
              <a:t> in 1993 in Messina , </a:t>
            </a:r>
            <a:r>
              <a:rPr lang="it-IT" sz="2000" dirty="0" err="1"/>
              <a:t>as</a:t>
            </a:r>
            <a:r>
              <a:rPr lang="it-IT" sz="2000" dirty="0"/>
              <a:t> </a:t>
            </a:r>
            <a:r>
              <a:rPr lang="it-IT" sz="2000" dirty="0" err="1"/>
              <a:t>research</a:t>
            </a:r>
            <a:r>
              <a:rPr lang="it-IT" sz="2000" dirty="0"/>
              <a:t> body of the </a:t>
            </a:r>
            <a:r>
              <a:rPr lang="it-IT" sz="2000" dirty="0" err="1"/>
              <a:t>Bioethics</a:t>
            </a:r>
            <a:r>
              <a:rPr lang="it-IT" sz="2000" dirty="0"/>
              <a:t> Committee of the Messina </a:t>
            </a:r>
            <a:r>
              <a:rPr lang="it-IT" sz="2000" dirty="0" err="1"/>
              <a:t>Catholic</a:t>
            </a:r>
            <a:r>
              <a:rPr lang="it-IT" sz="2000" dirty="0"/>
              <a:t> Doctors Association, </a:t>
            </a:r>
            <a:r>
              <a:rPr lang="it-IT" sz="2000" dirty="0" err="1"/>
              <a:t>later</a:t>
            </a:r>
            <a:r>
              <a:rPr lang="it-IT" sz="2000" dirty="0"/>
              <a:t> </a:t>
            </a:r>
            <a:r>
              <a:rPr lang="it-IT" sz="2000" dirty="0" err="1"/>
              <a:t>becoming</a:t>
            </a:r>
            <a:r>
              <a:rPr lang="it-IT" sz="2000" dirty="0"/>
              <a:t> an </a:t>
            </a:r>
            <a:r>
              <a:rPr lang="it-IT" sz="2000" dirty="0" err="1"/>
              <a:t>indipendent</a:t>
            </a:r>
            <a:r>
              <a:rPr lang="it-IT" sz="2000" dirty="0"/>
              <a:t> body. The </a:t>
            </a:r>
            <a:r>
              <a:rPr lang="it-IT" sz="2000" dirty="0" err="1"/>
              <a:t>Laboratory</a:t>
            </a:r>
            <a:r>
              <a:rPr lang="it-IT" sz="2000" dirty="0"/>
              <a:t> </a:t>
            </a:r>
            <a:r>
              <a:rPr lang="it-IT" sz="2000" dirty="0" err="1"/>
              <a:t>is</a:t>
            </a:r>
            <a:r>
              <a:rPr lang="it-IT" sz="2000" dirty="0"/>
              <a:t> </a:t>
            </a:r>
            <a:r>
              <a:rPr lang="it-IT" sz="2000" dirty="0" err="1"/>
              <a:t>based</a:t>
            </a:r>
            <a:r>
              <a:rPr lang="it-IT" sz="2000" dirty="0"/>
              <a:t> </a:t>
            </a:r>
            <a:r>
              <a:rPr lang="it-IT" sz="2000" dirty="0" err="1"/>
              <a:t>at</a:t>
            </a:r>
            <a:r>
              <a:rPr lang="it-IT" sz="2000" dirty="0"/>
              <a:t> the </a:t>
            </a:r>
            <a:r>
              <a:rPr lang="it-IT" sz="2000" dirty="0" err="1"/>
              <a:t>Theological</a:t>
            </a:r>
            <a:r>
              <a:rPr lang="it-IT" sz="2000" dirty="0"/>
              <a:t> Institute of St. Thomas of the </a:t>
            </a:r>
            <a:r>
              <a:rPr lang="it-IT" sz="2000" dirty="0" err="1"/>
              <a:t>Salesian</a:t>
            </a:r>
            <a:r>
              <a:rPr lang="it-IT" sz="2000" dirty="0"/>
              <a:t> </a:t>
            </a:r>
            <a:r>
              <a:rPr lang="it-IT" sz="2000" dirty="0" err="1"/>
              <a:t>Pontificial</a:t>
            </a:r>
            <a:r>
              <a:rPr lang="it-IT" sz="2000" dirty="0"/>
              <a:t> University. </a:t>
            </a:r>
            <a:r>
              <a:rPr lang="it-IT" sz="2000" dirty="0" err="1"/>
              <a:t>Its</a:t>
            </a:r>
            <a:r>
              <a:rPr lang="it-IT" sz="2000" dirty="0"/>
              <a:t> director </a:t>
            </a:r>
            <a:r>
              <a:rPr lang="it-IT" sz="2000" dirty="0" err="1"/>
              <a:t>has</a:t>
            </a:r>
            <a:r>
              <a:rPr lang="it-IT" sz="2000" dirty="0"/>
              <a:t> </a:t>
            </a:r>
            <a:r>
              <a:rPr lang="it-IT" sz="2000" dirty="0" err="1"/>
              <a:t>been</a:t>
            </a:r>
            <a:r>
              <a:rPr lang="it-IT" sz="2000" dirty="0"/>
              <a:t> </a:t>
            </a:r>
            <a:r>
              <a:rPr lang="it-IT" sz="2000" dirty="0" err="1"/>
              <a:t>form</a:t>
            </a:r>
            <a:r>
              <a:rPr lang="it-IT" sz="2000" dirty="0"/>
              <a:t> the </a:t>
            </a:r>
            <a:r>
              <a:rPr lang="it-IT" sz="2000" dirty="0" err="1"/>
              <a:t>beginning</a:t>
            </a:r>
            <a:r>
              <a:rPr lang="it-IT" sz="2000" dirty="0"/>
              <a:t> to </a:t>
            </a:r>
            <a:r>
              <a:rPr lang="it-IT" sz="2000" dirty="0" err="1"/>
              <a:t>today</a:t>
            </a:r>
            <a:r>
              <a:rPr lang="it-IT" sz="2000" dirty="0"/>
              <a:t> Don Giovanni Russo.</a:t>
            </a:r>
          </a:p>
          <a:p>
            <a:pPr algn="just"/>
            <a:r>
              <a:rPr lang="it-IT" sz="2000" dirty="0"/>
              <a:t>The </a:t>
            </a:r>
            <a:r>
              <a:rPr lang="it-IT" sz="2000" dirty="0" err="1"/>
              <a:t>Bioethical</a:t>
            </a:r>
            <a:r>
              <a:rPr lang="it-IT" sz="2000" dirty="0"/>
              <a:t> vision </a:t>
            </a:r>
            <a:r>
              <a:rPr lang="it-IT" sz="2000" dirty="0" err="1"/>
              <a:t>underlying</a:t>
            </a:r>
            <a:r>
              <a:rPr lang="it-IT" sz="2000" dirty="0"/>
              <a:t> the </a:t>
            </a:r>
            <a:r>
              <a:rPr lang="it-IT" sz="2000" dirty="0" err="1"/>
              <a:t>Laboratory’s</a:t>
            </a:r>
            <a:r>
              <a:rPr lang="it-IT" sz="2000" dirty="0"/>
              <a:t> activities </a:t>
            </a:r>
            <a:r>
              <a:rPr lang="it-IT" sz="2000" dirty="0" err="1"/>
              <a:t>is</a:t>
            </a:r>
            <a:r>
              <a:rPr lang="it-IT" sz="2000" dirty="0"/>
              <a:t> </a:t>
            </a:r>
            <a:r>
              <a:rPr lang="it-IT" sz="2000" dirty="0" err="1"/>
              <a:t>based</a:t>
            </a:r>
            <a:r>
              <a:rPr lang="it-IT" sz="2000" dirty="0"/>
              <a:t> on the </a:t>
            </a:r>
            <a:r>
              <a:rPr lang="it-IT" sz="2000" dirty="0" err="1"/>
              <a:t>centrality</a:t>
            </a:r>
            <a:r>
              <a:rPr lang="it-IT" sz="2000" dirty="0"/>
              <a:t> of the human </a:t>
            </a:r>
            <a:r>
              <a:rPr lang="it-IT" sz="2000" dirty="0" err="1"/>
              <a:t>person</a:t>
            </a:r>
            <a:r>
              <a:rPr lang="it-IT" sz="2000" dirty="0"/>
              <a:t>, on </a:t>
            </a:r>
            <a:r>
              <a:rPr lang="it-IT" sz="2000" dirty="0" err="1"/>
              <a:t>respect</a:t>
            </a:r>
            <a:r>
              <a:rPr lang="it-IT" sz="2000" dirty="0"/>
              <a:t>  for human </a:t>
            </a:r>
            <a:r>
              <a:rPr lang="it-IT" sz="2000" dirty="0" err="1"/>
              <a:t>rights</a:t>
            </a:r>
            <a:r>
              <a:rPr lang="it-IT" sz="2000" dirty="0"/>
              <a:t> and on a </a:t>
            </a:r>
            <a:r>
              <a:rPr lang="it-IT" sz="2000" dirty="0" err="1"/>
              <a:t>Potterian</a:t>
            </a:r>
            <a:r>
              <a:rPr lang="it-IT" sz="2000" dirty="0"/>
              <a:t>, «global» </a:t>
            </a:r>
            <a:r>
              <a:rPr lang="it-IT" sz="2000" dirty="0" err="1"/>
              <a:t>perspective</a:t>
            </a:r>
            <a:r>
              <a:rPr lang="it-IT" sz="2000" dirty="0"/>
              <a:t> of </a:t>
            </a:r>
            <a:r>
              <a:rPr lang="it-IT" sz="2000" dirty="0" err="1"/>
              <a:t>bioethics</a:t>
            </a:r>
            <a:r>
              <a:rPr lang="it-IT" sz="2000" dirty="0"/>
              <a:t>.</a:t>
            </a:r>
          </a:p>
          <a:p>
            <a:pPr algn="just"/>
            <a:r>
              <a:rPr lang="it-IT" sz="2000" dirty="0"/>
              <a:t>The </a:t>
            </a:r>
            <a:r>
              <a:rPr lang="it-IT" sz="2000" dirty="0" err="1"/>
              <a:t>Laboratory</a:t>
            </a:r>
            <a:r>
              <a:rPr lang="it-IT" sz="2000" dirty="0"/>
              <a:t> </a:t>
            </a:r>
            <a:r>
              <a:rPr lang="it-IT" sz="2000" dirty="0" err="1"/>
              <a:t>has</a:t>
            </a:r>
            <a:r>
              <a:rPr lang="it-IT" sz="2000" dirty="0"/>
              <a:t> </a:t>
            </a:r>
            <a:r>
              <a:rPr lang="it-IT" sz="2000" dirty="0" err="1"/>
              <a:t>carried</a:t>
            </a:r>
            <a:r>
              <a:rPr lang="it-IT" sz="2000" dirty="0"/>
              <a:t> out </a:t>
            </a:r>
            <a:r>
              <a:rPr lang="it-IT" sz="2000" dirty="0" err="1"/>
              <a:t>many</a:t>
            </a:r>
            <a:r>
              <a:rPr lang="it-IT" sz="2000" dirty="0"/>
              <a:t> activities in the field of </a:t>
            </a:r>
            <a:r>
              <a:rPr lang="it-IT" sz="2000" dirty="0" err="1"/>
              <a:t>research</a:t>
            </a:r>
            <a:r>
              <a:rPr lang="it-IT" sz="2000" dirty="0"/>
              <a:t> and training, giving rise to the </a:t>
            </a:r>
            <a:r>
              <a:rPr lang="it-IT" sz="2000" dirty="0" err="1"/>
              <a:t>Higher</a:t>
            </a:r>
            <a:r>
              <a:rPr lang="it-IT" sz="2000" dirty="0"/>
              <a:t> School of </a:t>
            </a:r>
            <a:r>
              <a:rPr lang="it-IT" sz="2000" dirty="0" err="1"/>
              <a:t>Specialization</a:t>
            </a:r>
            <a:r>
              <a:rPr lang="it-IT" sz="2000" dirty="0"/>
              <a:t> in </a:t>
            </a:r>
            <a:r>
              <a:rPr lang="it-IT" sz="2000" dirty="0" err="1"/>
              <a:t>bioethics</a:t>
            </a:r>
            <a:r>
              <a:rPr lang="it-IT" sz="2000" dirty="0"/>
              <a:t> and  </a:t>
            </a:r>
            <a:r>
              <a:rPr lang="it-IT" sz="2000" dirty="0" err="1"/>
              <a:t>Sexology</a:t>
            </a:r>
            <a:r>
              <a:rPr lang="it-IT" sz="2000" dirty="0"/>
              <a:t>, </a:t>
            </a:r>
            <a:r>
              <a:rPr lang="it-IT" sz="2000" dirty="0" err="1"/>
              <a:t>whitin</a:t>
            </a:r>
            <a:r>
              <a:rPr lang="it-IT" sz="2000" dirty="0"/>
              <a:t> </a:t>
            </a:r>
            <a:r>
              <a:rPr lang="it-IT" sz="2000" dirty="0" err="1"/>
              <a:t>which</a:t>
            </a:r>
            <a:r>
              <a:rPr lang="it-IT" sz="2000" dirty="0"/>
              <a:t> </a:t>
            </a:r>
            <a:r>
              <a:rPr lang="it-IT" sz="2000" dirty="0" err="1"/>
              <a:t>two</a:t>
            </a:r>
            <a:r>
              <a:rPr lang="it-IT" sz="2000" dirty="0"/>
              <a:t> Masters in </a:t>
            </a:r>
            <a:r>
              <a:rPr lang="it-IT" sz="2000" dirty="0" err="1"/>
              <a:t>Bioethics</a:t>
            </a:r>
            <a:r>
              <a:rPr lang="it-IT" sz="2000" dirty="0"/>
              <a:t> and </a:t>
            </a:r>
            <a:r>
              <a:rPr lang="it-IT" sz="2000" dirty="0" err="1"/>
              <a:t>Sexology</a:t>
            </a:r>
            <a:r>
              <a:rPr lang="it-IT" sz="2000" dirty="0"/>
              <a:t> </a:t>
            </a:r>
            <a:r>
              <a:rPr lang="it-IT" sz="2000" dirty="0" err="1"/>
              <a:t>were</a:t>
            </a:r>
            <a:r>
              <a:rPr lang="it-IT" sz="2000" dirty="0"/>
              <a:t> </a:t>
            </a:r>
            <a:r>
              <a:rPr lang="it-IT" sz="2000" dirty="0" err="1"/>
              <a:t>born</a:t>
            </a:r>
            <a:r>
              <a:rPr lang="it-IT" sz="2000" dirty="0"/>
              <a:t>, one lasting </a:t>
            </a:r>
            <a:r>
              <a:rPr lang="it-IT" sz="2000" dirty="0" err="1"/>
              <a:t>two</a:t>
            </a:r>
            <a:r>
              <a:rPr lang="it-IT" sz="2000" dirty="0"/>
              <a:t> </a:t>
            </a:r>
            <a:r>
              <a:rPr lang="it-IT" sz="2000" dirty="0" err="1"/>
              <a:t>years</a:t>
            </a:r>
            <a:r>
              <a:rPr lang="it-IT" sz="2000" dirty="0"/>
              <a:t> and the </a:t>
            </a:r>
            <a:r>
              <a:rPr lang="it-IT" sz="2000" dirty="0" err="1"/>
              <a:t>other</a:t>
            </a:r>
            <a:r>
              <a:rPr lang="it-IT" sz="2000" dirty="0"/>
              <a:t> of </a:t>
            </a:r>
            <a:r>
              <a:rPr lang="it-IT" sz="2000" dirty="0" err="1"/>
              <a:t>annual</a:t>
            </a:r>
            <a:r>
              <a:rPr lang="it-IT" sz="2000" dirty="0"/>
              <a:t> duration.</a:t>
            </a:r>
          </a:p>
          <a:p>
            <a:pPr algn="just"/>
            <a:r>
              <a:rPr lang="it-IT" sz="2000" dirty="0" err="1"/>
              <a:t>Several</a:t>
            </a:r>
            <a:r>
              <a:rPr lang="it-IT" sz="2000" dirty="0"/>
              <a:t> conferences </a:t>
            </a:r>
            <a:r>
              <a:rPr lang="it-IT" sz="2000" dirty="0" err="1"/>
              <a:t>took</a:t>
            </a:r>
            <a:r>
              <a:rPr lang="it-IT" sz="2000" dirty="0"/>
              <a:t> place. </a:t>
            </a:r>
            <a:r>
              <a:rPr lang="it-IT" sz="2000" dirty="0" err="1"/>
              <a:t>Many</a:t>
            </a:r>
            <a:r>
              <a:rPr lang="it-IT" sz="2000" dirty="0"/>
              <a:t> </a:t>
            </a:r>
            <a:r>
              <a:rPr lang="it-IT" sz="2000" dirty="0" err="1"/>
              <a:t>pubblications</a:t>
            </a:r>
            <a:r>
              <a:rPr lang="it-IT" sz="2000" dirty="0"/>
              <a:t> </a:t>
            </a:r>
            <a:r>
              <a:rPr lang="it-IT" sz="2000" dirty="0" err="1"/>
              <a:t>collected</a:t>
            </a:r>
            <a:r>
              <a:rPr lang="it-IT" sz="2000" dirty="0"/>
              <a:t> </a:t>
            </a:r>
            <a:r>
              <a:rPr lang="it-IT" sz="2000" dirty="0" err="1"/>
              <a:t>especially</a:t>
            </a:r>
            <a:r>
              <a:rPr lang="it-IT" sz="2000" dirty="0"/>
              <a:t> in the </a:t>
            </a:r>
            <a:r>
              <a:rPr lang="it-IT" sz="2000" dirty="0" err="1"/>
              <a:t>series</a:t>
            </a:r>
            <a:r>
              <a:rPr lang="it-IT" sz="2000" dirty="0"/>
              <a:t> « Culture and life», «</a:t>
            </a:r>
            <a:r>
              <a:rPr lang="it-IT" sz="2000" dirty="0" err="1"/>
              <a:t>Soldarity</a:t>
            </a:r>
            <a:r>
              <a:rPr lang="it-IT" sz="2000" dirty="0"/>
              <a:t> </a:t>
            </a:r>
            <a:r>
              <a:rPr lang="it-IT" sz="2000" dirty="0" err="1"/>
              <a:t>Bioethics</a:t>
            </a:r>
            <a:r>
              <a:rPr lang="it-IT" sz="2000" dirty="0"/>
              <a:t>», «</a:t>
            </a:r>
            <a:r>
              <a:rPr lang="it-IT" sz="2000" dirty="0" err="1"/>
              <a:t>Evangelium</a:t>
            </a:r>
            <a:r>
              <a:rPr lang="it-IT" sz="2000" dirty="0"/>
              <a:t> Vitae».</a:t>
            </a:r>
          </a:p>
          <a:p>
            <a:pPr algn="just"/>
            <a:endParaRPr lang="it-IT" sz="2000" dirty="0"/>
          </a:p>
        </p:txBody>
      </p:sp>
    </p:spTree>
    <p:extLst>
      <p:ext uri="{BB962C8B-B14F-4D97-AF65-F5344CB8AC3E}">
        <p14:creationId xmlns:p14="http://schemas.microsoft.com/office/powerpoint/2010/main" val="684319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5" name="Segnaposto piè di pagina 4"/>
          <p:cNvSpPr>
            <a:spLocks noGrp="1"/>
          </p:cNvSpPr>
          <p:nvPr>
            <p:ph type="ftr" sz="quarter" idx="11"/>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1026" name="Rectangle 2"/>
          <p:cNvSpPr>
            <a:spLocks noGrp="1" noChangeArrowheads="1"/>
          </p:cNvSpPr>
          <p:nvPr>
            <p:ph type="title" idx="4294967295"/>
          </p:nvPr>
        </p:nvSpPr>
        <p:spPr>
          <a:xfrm>
            <a:off x="467544" y="357351"/>
            <a:ext cx="7304856" cy="695385"/>
          </a:xfrm>
        </p:spPr>
        <p:txBody>
          <a:bodyPr>
            <a:normAutofit fontScale="90000"/>
          </a:bodyPr>
          <a:lstStyle/>
          <a:p>
            <a:pPr algn="ctr"/>
            <a:r>
              <a:rPr lang="it-IT" sz="3200" dirty="0">
                <a:solidFill>
                  <a:srgbClr val="FF0000"/>
                </a:solidFill>
              </a:rPr>
              <a:t>         The second </a:t>
            </a:r>
            <a:r>
              <a:rPr lang="it-IT" sz="3200" dirty="0" err="1">
                <a:solidFill>
                  <a:srgbClr val="FF0000"/>
                </a:solidFill>
              </a:rPr>
              <a:t>phase</a:t>
            </a:r>
            <a:r>
              <a:rPr lang="it-IT" sz="3200" dirty="0">
                <a:solidFill>
                  <a:srgbClr val="FF0000"/>
                </a:solidFill>
              </a:rPr>
              <a:t>: </a:t>
            </a:r>
            <a:r>
              <a:rPr lang="it-IT" sz="3200" dirty="0" err="1">
                <a:solidFill>
                  <a:srgbClr val="FF0000"/>
                </a:solidFill>
              </a:rPr>
              <a:t>starting</a:t>
            </a:r>
            <a:r>
              <a:rPr lang="it-IT" sz="3200" dirty="0">
                <a:solidFill>
                  <a:srgbClr val="FF0000"/>
                </a:solidFill>
              </a:rPr>
              <a:t>  from  the ’90s</a:t>
            </a:r>
            <a:endParaRPr lang="it-IT" sz="2700" i="1" dirty="0">
              <a:solidFill>
                <a:srgbClr val="FF0000"/>
              </a:solidFill>
            </a:endParaRPr>
          </a:p>
        </p:txBody>
      </p:sp>
      <p:sp>
        <p:nvSpPr>
          <p:cNvPr id="1027" name="Rectangle 3"/>
          <p:cNvSpPr>
            <a:spLocks noGrp="1" noChangeArrowheads="1"/>
          </p:cNvSpPr>
          <p:nvPr>
            <p:ph type="body" idx="4294967295"/>
          </p:nvPr>
        </p:nvSpPr>
        <p:spPr>
          <a:xfrm>
            <a:off x="251520" y="1052736"/>
            <a:ext cx="8064896" cy="5156040"/>
          </a:xfrm>
        </p:spPr>
        <p:txBody>
          <a:bodyPr>
            <a:noAutofit/>
          </a:bodyPr>
          <a:lstStyle/>
          <a:p>
            <a:pPr algn="just"/>
            <a:endParaRPr lang="it-IT" sz="1800" dirty="0"/>
          </a:p>
          <a:p>
            <a:pPr algn="just"/>
            <a:r>
              <a:rPr lang="it-IT" sz="2000" dirty="0" err="1"/>
              <a:t>Since</a:t>
            </a:r>
            <a:r>
              <a:rPr lang="it-IT" sz="2000" dirty="0"/>
              <a:t> the ‘90s </a:t>
            </a:r>
            <a:r>
              <a:rPr lang="it-IT" sz="2000" dirty="0" err="1"/>
              <a:t>we</a:t>
            </a:r>
            <a:r>
              <a:rPr lang="it-IT" sz="2000" dirty="0"/>
              <a:t> </a:t>
            </a:r>
            <a:r>
              <a:rPr lang="it-IT" sz="2000" dirty="0" err="1"/>
              <a:t>have</a:t>
            </a:r>
            <a:r>
              <a:rPr lang="it-IT" sz="2000" dirty="0"/>
              <a:t> a more </a:t>
            </a:r>
            <a:r>
              <a:rPr lang="it-IT" sz="2000" dirty="0" err="1"/>
              <a:t>structured</a:t>
            </a:r>
            <a:r>
              <a:rPr lang="it-IT" sz="2000" dirty="0"/>
              <a:t>, </a:t>
            </a:r>
            <a:r>
              <a:rPr lang="it-IT" sz="2000" dirty="0" err="1"/>
              <a:t>institutional</a:t>
            </a:r>
            <a:r>
              <a:rPr lang="it-IT" sz="2000" dirty="0"/>
              <a:t>  </a:t>
            </a:r>
            <a:r>
              <a:rPr lang="it-IT" sz="2000" dirty="0" err="1"/>
              <a:t>phase</a:t>
            </a:r>
            <a:endParaRPr lang="it-IT" sz="2000" dirty="0"/>
          </a:p>
          <a:p>
            <a:pPr algn="just"/>
            <a:r>
              <a:rPr lang="en-US" sz="2000" dirty="0">
                <a:solidFill>
                  <a:srgbClr val="1C2024"/>
                </a:solidFill>
              </a:rPr>
              <a:t>T</a:t>
            </a:r>
            <a:r>
              <a:rPr lang="en-US" sz="2000" b="0" i="0" dirty="0">
                <a:solidFill>
                  <a:srgbClr val="1C2024"/>
                </a:solidFill>
                <a:effectLst/>
              </a:rPr>
              <a:t>he Italian Committee for Bioethics (ICB) was established by a decree signed by the President of the Council of Ministers, with the task of expressing opinions, and also for the purpose of preparing legislative acts, to address the ethical and legal problems that may arise as a result of the progress in scientific research and technological applications on life ( the first President was Adriano </a:t>
            </a:r>
            <a:r>
              <a:rPr lang="en-US" sz="2000" b="0" i="0" dirty="0" err="1">
                <a:solidFill>
                  <a:srgbClr val="1C2024"/>
                </a:solidFill>
                <a:effectLst/>
              </a:rPr>
              <a:t>Bompiani</a:t>
            </a:r>
            <a:r>
              <a:rPr lang="en-US" sz="2000" b="0" i="0" dirty="0">
                <a:solidFill>
                  <a:srgbClr val="1C2024"/>
                </a:solidFill>
                <a:effectLst/>
              </a:rPr>
              <a:t>).</a:t>
            </a:r>
          </a:p>
          <a:p>
            <a:pPr algn="just"/>
            <a:r>
              <a:rPr lang="en-US" sz="2000" dirty="0">
                <a:solidFill>
                  <a:srgbClr val="1C2024"/>
                </a:solidFill>
              </a:rPr>
              <a:t>The chair of Bioethics was established at the Catholic University of Rome  ( Professor Elio </a:t>
            </a:r>
            <a:r>
              <a:rPr lang="en-US" sz="2000" dirty="0" err="1">
                <a:solidFill>
                  <a:srgbClr val="1C2024"/>
                </a:solidFill>
              </a:rPr>
              <a:t>Sgreccia</a:t>
            </a:r>
            <a:r>
              <a:rPr lang="en-US" sz="2000" dirty="0">
                <a:solidFill>
                  <a:srgbClr val="1C2024"/>
                </a:solidFill>
              </a:rPr>
              <a:t>).</a:t>
            </a:r>
          </a:p>
          <a:p>
            <a:pPr algn="just"/>
            <a:r>
              <a:rPr lang="en-US" sz="2000" dirty="0">
                <a:solidFill>
                  <a:srgbClr val="1C2024"/>
                </a:solidFill>
              </a:rPr>
              <a:t>The first chair of Bioethics at the state university was held at the University of Messina ( Professor Demetrio </a:t>
            </a:r>
            <a:r>
              <a:rPr lang="en-US" sz="2000" dirty="0" err="1">
                <a:solidFill>
                  <a:srgbClr val="1C2024"/>
                </a:solidFill>
              </a:rPr>
              <a:t>Neri</a:t>
            </a:r>
            <a:r>
              <a:rPr lang="en-US" sz="2000" dirty="0">
                <a:solidFill>
                  <a:srgbClr val="1C2024"/>
                </a:solidFill>
              </a:rPr>
              <a:t>).</a:t>
            </a:r>
          </a:p>
          <a:p>
            <a:pPr algn="just"/>
            <a:r>
              <a:rPr lang="en-US" sz="2000" dirty="0">
                <a:solidFill>
                  <a:srgbClr val="1C2024"/>
                </a:solidFill>
              </a:rPr>
              <a:t>The first PhD in Bioethics was established at the University of Genoa (Coordinator Professor Michele Schiavone).</a:t>
            </a:r>
          </a:p>
          <a:p>
            <a:pPr algn="just"/>
            <a:endParaRPr lang="it-IT"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5" name="Segnaposto piè di pagina 4"/>
          <p:cNvSpPr>
            <a:spLocks noGrp="1"/>
          </p:cNvSpPr>
          <p:nvPr>
            <p:ph type="ftr" sz="quarter" idx="11"/>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1026" name="Rectangle 2"/>
          <p:cNvSpPr>
            <a:spLocks noGrp="1" noChangeArrowheads="1"/>
          </p:cNvSpPr>
          <p:nvPr>
            <p:ph type="title" idx="4294967295"/>
          </p:nvPr>
        </p:nvSpPr>
        <p:spPr>
          <a:xfrm>
            <a:off x="467544" y="649225"/>
            <a:ext cx="7304856" cy="619533"/>
          </a:xfrm>
        </p:spPr>
        <p:txBody>
          <a:bodyPr>
            <a:normAutofit/>
          </a:bodyPr>
          <a:lstStyle/>
          <a:p>
            <a:pPr algn="ctr"/>
            <a:r>
              <a:rPr lang="it-IT" sz="3200" dirty="0">
                <a:solidFill>
                  <a:srgbClr val="FF0000"/>
                </a:solidFill>
              </a:rPr>
              <a:t>         </a:t>
            </a:r>
            <a:r>
              <a:rPr lang="it-IT" sz="2700" dirty="0">
                <a:solidFill>
                  <a:srgbClr val="FF0000"/>
                </a:solidFill>
              </a:rPr>
              <a:t>The </a:t>
            </a:r>
            <a:r>
              <a:rPr lang="it-IT" sz="2700" dirty="0" err="1">
                <a:solidFill>
                  <a:srgbClr val="FF0000"/>
                </a:solidFill>
              </a:rPr>
              <a:t>debate</a:t>
            </a:r>
            <a:r>
              <a:rPr lang="it-IT" sz="2700" dirty="0">
                <a:solidFill>
                  <a:srgbClr val="FF0000"/>
                </a:solidFill>
              </a:rPr>
              <a:t> </a:t>
            </a:r>
            <a:r>
              <a:rPr lang="it-IT" sz="2700" dirty="0" err="1">
                <a:solidFill>
                  <a:srgbClr val="FF0000"/>
                </a:solidFill>
              </a:rPr>
              <a:t>between</a:t>
            </a:r>
            <a:r>
              <a:rPr lang="it-IT" sz="2700" dirty="0">
                <a:solidFill>
                  <a:srgbClr val="FF0000"/>
                </a:solidFill>
              </a:rPr>
              <a:t> </a:t>
            </a:r>
            <a:r>
              <a:rPr lang="it-IT" sz="2700" dirty="0" err="1">
                <a:solidFill>
                  <a:srgbClr val="FF0000"/>
                </a:solidFill>
              </a:rPr>
              <a:t>Catholics</a:t>
            </a:r>
            <a:r>
              <a:rPr lang="it-IT" sz="2700" dirty="0">
                <a:solidFill>
                  <a:srgbClr val="FF0000"/>
                </a:solidFill>
              </a:rPr>
              <a:t> and </a:t>
            </a:r>
            <a:r>
              <a:rPr lang="it-IT" sz="2700" dirty="0" err="1">
                <a:solidFill>
                  <a:srgbClr val="FF0000"/>
                </a:solidFill>
              </a:rPr>
              <a:t>lay</a:t>
            </a:r>
            <a:r>
              <a:rPr lang="it-IT" sz="2700" dirty="0">
                <a:solidFill>
                  <a:srgbClr val="FF0000"/>
                </a:solidFill>
              </a:rPr>
              <a:t> people</a:t>
            </a:r>
            <a:endParaRPr lang="it-IT" sz="2700" i="1" dirty="0">
              <a:solidFill>
                <a:srgbClr val="FF0000"/>
              </a:solidFill>
            </a:endParaRPr>
          </a:p>
        </p:txBody>
      </p:sp>
      <p:sp>
        <p:nvSpPr>
          <p:cNvPr id="1027" name="Rectangle 3"/>
          <p:cNvSpPr>
            <a:spLocks noGrp="1" noChangeArrowheads="1"/>
          </p:cNvSpPr>
          <p:nvPr>
            <p:ph type="body" idx="4294967295"/>
          </p:nvPr>
        </p:nvSpPr>
        <p:spPr>
          <a:xfrm>
            <a:off x="251520" y="1268759"/>
            <a:ext cx="8064896" cy="4940016"/>
          </a:xfrm>
        </p:spPr>
        <p:txBody>
          <a:bodyPr>
            <a:noAutofit/>
          </a:bodyPr>
          <a:lstStyle/>
          <a:p>
            <a:pPr algn="just"/>
            <a:r>
              <a:rPr lang="it-IT" sz="2000" dirty="0"/>
              <a:t>The </a:t>
            </a:r>
            <a:r>
              <a:rPr lang="it-IT" sz="2000" dirty="0" err="1"/>
              <a:t>debate</a:t>
            </a:r>
            <a:r>
              <a:rPr lang="it-IT" sz="2000" dirty="0"/>
              <a:t> </a:t>
            </a:r>
            <a:r>
              <a:rPr lang="it-IT" sz="2000" dirty="0" err="1"/>
              <a:t>between</a:t>
            </a:r>
            <a:r>
              <a:rPr lang="it-IT" sz="2000" dirty="0"/>
              <a:t> </a:t>
            </a:r>
            <a:r>
              <a:rPr lang="it-IT" sz="2000" dirty="0" err="1"/>
              <a:t>Catholics</a:t>
            </a:r>
            <a:r>
              <a:rPr lang="it-IT" sz="2000" dirty="0"/>
              <a:t> and </a:t>
            </a:r>
            <a:r>
              <a:rPr lang="it-IT" sz="2000" dirty="0" err="1"/>
              <a:t>lay</a:t>
            </a:r>
            <a:r>
              <a:rPr lang="it-IT" sz="2000" dirty="0"/>
              <a:t> people </a:t>
            </a:r>
            <a:r>
              <a:rPr lang="it-IT" sz="2000" dirty="0" err="1"/>
              <a:t>marks</a:t>
            </a:r>
            <a:r>
              <a:rPr lang="it-IT" sz="2000" dirty="0"/>
              <a:t> </a:t>
            </a:r>
            <a:r>
              <a:rPr lang="it-IT" sz="2000" dirty="0" err="1"/>
              <a:t>italian</a:t>
            </a:r>
            <a:r>
              <a:rPr lang="it-IT" sz="2000" dirty="0"/>
              <a:t> </a:t>
            </a:r>
            <a:r>
              <a:rPr lang="it-IT" sz="2000" dirty="0" err="1"/>
              <a:t>bioethics</a:t>
            </a:r>
            <a:r>
              <a:rPr lang="it-IT" sz="2000" dirty="0"/>
              <a:t> from the </a:t>
            </a:r>
            <a:r>
              <a:rPr lang="it-IT" sz="2000" dirty="0" err="1"/>
              <a:t>very</a:t>
            </a:r>
            <a:r>
              <a:rPr lang="it-IT" sz="2000" dirty="0"/>
              <a:t> </a:t>
            </a:r>
            <a:r>
              <a:rPr lang="it-IT" sz="2000" dirty="0" err="1"/>
              <a:t>begining</a:t>
            </a:r>
            <a:r>
              <a:rPr lang="it-IT" sz="2000" dirty="0"/>
              <a:t>. </a:t>
            </a:r>
            <a:r>
              <a:rPr lang="it-IT" sz="2000" dirty="0" err="1"/>
              <a:t>This</a:t>
            </a:r>
            <a:r>
              <a:rPr lang="it-IT" sz="2000" dirty="0"/>
              <a:t> </a:t>
            </a:r>
            <a:r>
              <a:rPr lang="it-IT" sz="2000" dirty="0" err="1"/>
              <a:t>debate</a:t>
            </a:r>
            <a:r>
              <a:rPr lang="it-IT" sz="2000" dirty="0"/>
              <a:t> </a:t>
            </a:r>
            <a:r>
              <a:rPr lang="it-IT" sz="2000" dirty="0" err="1"/>
              <a:t>is</a:t>
            </a:r>
            <a:r>
              <a:rPr lang="it-IT" sz="2000" dirty="0"/>
              <a:t> </a:t>
            </a:r>
            <a:r>
              <a:rPr lang="it-IT" sz="2000" dirty="0" err="1"/>
              <a:t>lively</a:t>
            </a:r>
            <a:r>
              <a:rPr lang="it-IT" sz="2000" dirty="0"/>
              <a:t>, </a:t>
            </a:r>
            <a:r>
              <a:rPr lang="it-IT" sz="2000" dirty="0" err="1"/>
              <a:t>but</a:t>
            </a:r>
            <a:r>
              <a:rPr lang="it-IT" sz="2000" dirty="0"/>
              <a:t> </a:t>
            </a:r>
            <a:r>
              <a:rPr lang="it-IT" sz="2000" dirty="0" err="1"/>
              <a:t>also</a:t>
            </a:r>
            <a:r>
              <a:rPr lang="it-IT" sz="2000" dirty="0"/>
              <a:t>  </a:t>
            </a:r>
            <a:r>
              <a:rPr lang="it-IT" sz="2000" dirty="0" err="1"/>
              <a:t>often</a:t>
            </a:r>
            <a:r>
              <a:rPr lang="it-IT" sz="2000" dirty="0"/>
              <a:t> </a:t>
            </a:r>
            <a:r>
              <a:rPr lang="it-IT" sz="2000" dirty="0" err="1"/>
              <a:t>conflicting</a:t>
            </a:r>
            <a:r>
              <a:rPr lang="it-IT" sz="2000" dirty="0"/>
              <a:t> and </a:t>
            </a:r>
            <a:r>
              <a:rPr lang="it-IT" sz="2000" dirty="0" err="1"/>
              <a:t>ideological</a:t>
            </a:r>
            <a:r>
              <a:rPr lang="it-IT" sz="2000" dirty="0"/>
              <a:t> ( </a:t>
            </a:r>
            <a:r>
              <a:rPr lang="it-IT" sz="2000" dirty="0" err="1"/>
              <a:t>see</a:t>
            </a:r>
            <a:r>
              <a:rPr lang="it-IT" sz="2000" dirty="0"/>
              <a:t> G. Fornero, </a:t>
            </a:r>
            <a:r>
              <a:rPr lang="it-IT" sz="2000" i="1" dirty="0"/>
              <a:t>Bioetica cattolica e bioetica laica</a:t>
            </a:r>
            <a:r>
              <a:rPr lang="it-IT" sz="2000" dirty="0"/>
              <a:t>, Mondadori 2005). </a:t>
            </a:r>
          </a:p>
          <a:p>
            <a:pPr algn="just"/>
            <a:r>
              <a:rPr lang="it-IT" sz="2000" dirty="0"/>
              <a:t>The </a:t>
            </a:r>
            <a:r>
              <a:rPr lang="it-IT" sz="2000" dirty="0" err="1"/>
              <a:t>Catholic</a:t>
            </a:r>
            <a:r>
              <a:rPr lang="it-IT" sz="2000" dirty="0"/>
              <a:t> world </a:t>
            </a:r>
            <a:r>
              <a:rPr lang="it-IT" sz="2000" dirty="0" err="1"/>
              <a:t>begins</a:t>
            </a:r>
            <a:r>
              <a:rPr lang="it-IT" sz="2000" dirty="0"/>
              <a:t> </a:t>
            </a:r>
            <a:r>
              <a:rPr lang="it-IT" sz="2000" dirty="0" err="1"/>
              <a:t>earlier</a:t>
            </a:r>
            <a:r>
              <a:rPr lang="it-IT" sz="2000" dirty="0"/>
              <a:t> with cultural promotion </a:t>
            </a:r>
            <a:r>
              <a:rPr lang="it-IT" sz="2000" dirty="0" err="1"/>
              <a:t>initiatives</a:t>
            </a:r>
            <a:r>
              <a:rPr lang="it-IT" sz="2000" dirty="0"/>
              <a:t> and </a:t>
            </a:r>
            <a:r>
              <a:rPr lang="it-IT" sz="2000" dirty="0" err="1"/>
              <a:t>institutional</a:t>
            </a:r>
            <a:r>
              <a:rPr lang="it-IT" sz="2000" dirty="0"/>
              <a:t> </a:t>
            </a:r>
            <a:r>
              <a:rPr lang="it-IT" sz="2000" dirty="0" err="1"/>
              <a:t>committments</a:t>
            </a:r>
            <a:r>
              <a:rPr lang="it-IT" sz="2000" dirty="0"/>
              <a:t> (</a:t>
            </a:r>
            <a:r>
              <a:rPr lang="it-IT" sz="2000" dirty="0" err="1"/>
              <a:t>see</a:t>
            </a:r>
            <a:r>
              <a:rPr lang="it-IT" sz="2000" dirty="0"/>
              <a:t> in </a:t>
            </a:r>
            <a:r>
              <a:rPr lang="it-IT" sz="2000" dirty="0" err="1"/>
              <a:t>particular</a:t>
            </a:r>
            <a:r>
              <a:rPr lang="it-IT" sz="2000" dirty="0"/>
              <a:t> the activities of the Institute of </a:t>
            </a:r>
            <a:r>
              <a:rPr lang="it-IT" sz="2000" dirty="0" err="1"/>
              <a:t>Bioethics</a:t>
            </a:r>
            <a:r>
              <a:rPr lang="it-IT" sz="2000" dirty="0"/>
              <a:t> </a:t>
            </a:r>
            <a:r>
              <a:rPr lang="it-IT" sz="2000" dirty="0" err="1"/>
              <a:t>at</a:t>
            </a:r>
            <a:r>
              <a:rPr lang="it-IT" sz="2000" dirty="0"/>
              <a:t> the </a:t>
            </a:r>
            <a:r>
              <a:rPr lang="it-IT" sz="2000" dirty="0" err="1"/>
              <a:t>Catholic</a:t>
            </a:r>
            <a:r>
              <a:rPr lang="it-IT" sz="2000" dirty="0"/>
              <a:t> University of Rome, </a:t>
            </a:r>
            <a:r>
              <a:rPr lang="it-IT" sz="2000" dirty="0" err="1"/>
              <a:t>but</a:t>
            </a:r>
            <a:r>
              <a:rPr lang="it-IT" sz="2000" dirty="0"/>
              <a:t> </a:t>
            </a:r>
            <a:r>
              <a:rPr lang="it-IT" sz="2000" dirty="0" err="1"/>
              <a:t>also</a:t>
            </a:r>
            <a:r>
              <a:rPr lang="it-IT" sz="2000" dirty="0"/>
              <a:t> the projects </a:t>
            </a:r>
            <a:r>
              <a:rPr lang="it-IT" sz="2000" dirty="0" err="1"/>
              <a:t>at</a:t>
            </a:r>
            <a:r>
              <a:rPr lang="it-IT" sz="2000" dirty="0"/>
              <a:t> the San Raffaele Hospital Scientific Institute  and </a:t>
            </a:r>
            <a:r>
              <a:rPr lang="it-IT" sz="2000" dirty="0" err="1"/>
              <a:t>at</a:t>
            </a:r>
            <a:r>
              <a:rPr lang="it-IT" sz="2000" dirty="0"/>
              <a:t> the Lanza Foundation)</a:t>
            </a:r>
          </a:p>
          <a:p>
            <a:pPr algn="just"/>
            <a:r>
              <a:rPr lang="it-IT" sz="2000" dirty="0"/>
              <a:t>The </a:t>
            </a:r>
            <a:r>
              <a:rPr lang="it-IT" sz="2000" dirty="0" err="1"/>
              <a:t>secular</a:t>
            </a:r>
            <a:r>
              <a:rPr lang="it-IT" sz="2000" dirty="0"/>
              <a:t> world </a:t>
            </a:r>
            <a:r>
              <a:rPr lang="it-IT" sz="2000" dirty="0" err="1"/>
              <a:t>moves</a:t>
            </a:r>
            <a:r>
              <a:rPr lang="it-IT" sz="2000" dirty="0"/>
              <a:t> a </a:t>
            </a:r>
            <a:r>
              <a:rPr lang="it-IT" sz="2000" dirty="0" err="1"/>
              <a:t>little</a:t>
            </a:r>
            <a:r>
              <a:rPr lang="it-IT" sz="2000" dirty="0"/>
              <a:t> </a:t>
            </a:r>
            <a:r>
              <a:rPr lang="it-IT" sz="2000" dirty="0" err="1"/>
              <a:t>later</a:t>
            </a:r>
            <a:r>
              <a:rPr lang="it-IT" sz="2000" dirty="0"/>
              <a:t> and more </a:t>
            </a:r>
            <a:r>
              <a:rPr lang="it-IT" sz="2000" dirty="0" err="1"/>
              <a:t>slowly</a:t>
            </a:r>
            <a:r>
              <a:rPr lang="it-IT" sz="2000" dirty="0"/>
              <a:t>, </a:t>
            </a:r>
            <a:r>
              <a:rPr lang="it-IT" sz="2000" dirty="0" err="1"/>
              <a:t>especially</a:t>
            </a:r>
            <a:r>
              <a:rPr lang="it-IT" sz="2000" dirty="0"/>
              <a:t> on the </a:t>
            </a:r>
            <a:r>
              <a:rPr lang="it-IT" sz="2000" dirty="0" err="1"/>
              <a:t>institutional</a:t>
            </a:r>
            <a:r>
              <a:rPr lang="it-IT" sz="2000" dirty="0"/>
              <a:t> </a:t>
            </a:r>
            <a:r>
              <a:rPr lang="it-IT" sz="2000" dirty="0" err="1"/>
              <a:t>level</a:t>
            </a:r>
            <a:r>
              <a:rPr lang="it-IT" sz="2000" dirty="0"/>
              <a:t> ( </a:t>
            </a:r>
            <a:r>
              <a:rPr lang="it-IT" sz="2000" dirty="0" err="1"/>
              <a:t>see</a:t>
            </a:r>
            <a:r>
              <a:rPr lang="it-IT" sz="2000" dirty="0"/>
              <a:t> in </a:t>
            </a:r>
            <a:r>
              <a:rPr lang="it-IT" sz="2000" dirty="0" err="1"/>
              <a:t>particular</a:t>
            </a:r>
            <a:r>
              <a:rPr lang="it-IT" sz="2000" dirty="0"/>
              <a:t> the activities of </a:t>
            </a:r>
            <a:r>
              <a:rPr lang="it-IT" sz="2000" dirty="0" err="1"/>
              <a:t>Politeia</a:t>
            </a:r>
            <a:r>
              <a:rPr lang="it-IT" sz="2000" dirty="0"/>
              <a:t> ) </a:t>
            </a:r>
          </a:p>
          <a:p>
            <a:pPr algn="just"/>
            <a:r>
              <a:rPr lang="it-IT" sz="2000" dirty="0" err="1"/>
              <a:t>However</a:t>
            </a:r>
            <a:r>
              <a:rPr lang="it-IT" sz="2000" dirty="0"/>
              <a:t>, </a:t>
            </a:r>
            <a:r>
              <a:rPr lang="it-IT" sz="2000" dirty="0" err="1"/>
              <a:t>there</a:t>
            </a:r>
            <a:r>
              <a:rPr lang="it-IT" sz="2000" dirty="0"/>
              <a:t> are </a:t>
            </a:r>
            <a:r>
              <a:rPr lang="it-IT" sz="2000" dirty="0" err="1"/>
              <a:t>also</a:t>
            </a:r>
            <a:r>
              <a:rPr lang="it-IT" sz="2000" dirty="0"/>
              <a:t> </a:t>
            </a:r>
            <a:r>
              <a:rPr lang="it-IT" sz="2000" dirty="0" err="1"/>
              <a:t>spaces</a:t>
            </a:r>
            <a:r>
              <a:rPr lang="it-IT" sz="2000" dirty="0"/>
              <a:t> of </a:t>
            </a:r>
            <a:r>
              <a:rPr lang="it-IT" sz="2000" dirty="0" err="1"/>
              <a:t>dialogue</a:t>
            </a:r>
            <a:r>
              <a:rPr lang="it-IT" sz="2000" dirty="0"/>
              <a:t>, in </a:t>
            </a:r>
            <a:r>
              <a:rPr lang="it-IT" sz="2000" dirty="0" err="1"/>
              <a:t>Italian</a:t>
            </a:r>
            <a:r>
              <a:rPr lang="it-IT" sz="2000" dirty="0"/>
              <a:t> </a:t>
            </a:r>
            <a:r>
              <a:rPr lang="it-IT" sz="2000" dirty="0" err="1"/>
              <a:t>bioethics</a:t>
            </a:r>
            <a:r>
              <a:rPr lang="it-IT" sz="2000" dirty="0"/>
              <a:t>, under the banner of </a:t>
            </a:r>
            <a:r>
              <a:rPr lang="it-IT" sz="2000" dirty="0" err="1"/>
              <a:t>pluralism</a:t>
            </a:r>
            <a:r>
              <a:rPr lang="it-IT" sz="2000" dirty="0"/>
              <a:t>.</a:t>
            </a:r>
          </a:p>
        </p:txBody>
      </p:sp>
      <p:sp>
        <p:nvSpPr>
          <p:cNvPr id="2" name="Rectangle 1">
            <a:extLst>
              <a:ext uri="{FF2B5EF4-FFF2-40B4-BE49-F238E27FC236}">
                <a16:creationId xmlns:a16="http://schemas.microsoft.com/office/drawing/2014/main" id="{F4676E6A-A825-4A13-8C5C-CE2CA0D0977C}"/>
              </a:ext>
            </a:extLst>
          </p:cNvPr>
          <p:cNvSpPr>
            <a:spLocks noChangeArrowheads="1"/>
          </p:cNvSpPr>
          <p:nvPr/>
        </p:nvSpPr>
        <p:spPr bwMode="auto">
          <a:xfrm>
            <a:off x="0" y="90100"/>
            <a:ext cx="65" cy="27699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82211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5" name="Segnaposto piè di pagina 4"/>
          <p:cNvSpPr>
            <a:spLocks noGrp="1"/>
          </p:cNvSpPr>
          <p:nvPr>
            <p:ph type="ftr" sz="quarter" idx="11"/>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1026" name="Rectangle 2"/>
          <p:cNvSpPr>
            <a:spLocks noGrp="1" noChangeArrowheads="1"/>
          </p:cNvSpPr>
          <p:nvPr>
            <p:ph type="title" idx="4294967295"/>
          </p:nvPr>
        </p:nvSpPr>
        <p:spPr>
          <a:xfrm>
            <a:off x="539552" y="404664"/>
            <a:ext cx="7232848" cy="432048"/>
          </a:xfrm>
        </p:spPr>
        <p:txBody>
          <a:bodyPr>
            <a:normAutofit fontScale="90000"/>
          </a:bodyPr>
          <a:lstStyle/>
          <a:p>
            <a:pPr algn="ctr"/>
            <a:r>
              <a:rPr lang="it-IT" sz="2400" dirty="0">
                <a:solidFill>
                  <a:srgbClr val="FF0000"/>
                </a:solidFill>
              </a:rPr>
              <a:t>The Centers of </a:t>
            </a:r>
            <a:r>
              <a:rPr lang="it-IT" sz="2400" dirty="0" err="1">
                <a:solidFill>
                  <a:srgbClr val="FF0000"/>
                </a:solidFill>
              </a:rPr>
              <a:t>Bioethics</a:t>
            </a:r>
            <a:r>
              <a:rPr lang="it-IT" sz="2400" dirty="0">
                <a:solidFill>
                  <a:srgbClr val="FF0000"/>
                </a:solidFill>
              </a:rPr>
              <a:t> and the life of </a:t>
            </a:r>
            <a:r>
              <a:rPr lang="it-IT" sz="2400" dirty="0" err="1">
                <a:solidFill>
                  <a:srgbClr val="FF0000"/>
                </a:solidFill>
              </a:rPr>
              <a:t>italian</a:t>
            </a:r>
            <a:r>
              <a:rPr lang="it-IT" sz="2400" dirty="0">
                <a:solidFill>
                  <a:srgbClr val="FF0000"/>
                </a:solidFill>
              </a:rPr>
              <a:t> </a:t>
            </a:r>
            <a:r>
              <a:rPr lang="it-IT" sz="2400" dirty="0" err="1">
                <a:solidFill>
                  <a:srgbClr val="FF0000"/>
                </a:solidFill>
              </a:rPr>
              <a:t>bioethics</a:t>
            </a:r>
            <a:endParaRPr lang="it-IT" sz="2400" i="1" dirty="0">
              <a:solidFill>
                <a:srgbClr val="FF0000"/>
              </a:solidFill>
            </a:endParaRPr>
          </a:p>
        </p:txBody>
      </p:sp>
      <p:sp>
        <p:nvSpPr>
          <p:cNvPr id="1027" name="Rectangle 3"/>
          <p:cNvSpPr>
            <a:spLocks noGrp="1" noChangeArrowheads="1"/>
          </p:cNvSpPr>
          <p:nvPr>
            <p:ph type="body" idx="4294967295"/>
          </p:nvPr>
        </p:nvSpPr>
        <p:spPr>
          <a:xfrm>
            <a:off x="251520" y="1124743"/>
            <a:ext cx="8064896" cy="5449157"/>
          </a:xfrm>
        </p:spPr>
        <p:txBody>
          <a:bodyPr>
            <a:normAutofit fontScale="92500"/>
          </a:bodyPr>
          <a:lstStyle/>
          <a:p>
            <a:r>
              <a:rPr lang="it-IT" sz="2200" dirty="0" err="1"/>
              <a:t>Several</a:t>
            </a:r>
            <a:r>
              <a:rPr lang="it-IT" sz="2200" dirty="0"/>
              <a:t> </a:t>
            </a:r>
            <a:r>
              <a:rPr lang="it-IT" sz="2200" dirty="0" err="1"/>
              <a:t>Bioethics</a:t>
            </a:r>
            <a:r>
              <a:rPr lang="it-IT" sz="2200" dirty="0"/>
              <a:t> Centers </a:t>
            </a:r>
            <a:r>
              <a:rPr lang="it-IT" sz="2200" dirty="0" err="1"/>
              <a:t>have</a:t>
            </a:r>
            <a:r>
              <a:rPr lang="it-IT" sz="2200" dirty="0"/>
              <a:t> </a:t>
            </a:r>
            <a:r>
              <a:rPr lang="it-IT" sz="2200" dirty="0" err="1"/>
              <a:t>sprung</a:t>
            </a:r>
            <a:r>
              <a:rPr lang="it-IT" sz="2200" dirty="0"/>
              <a:t> up in  </a:t>
            </a:r>
            <a:r>
              <a:rPr lang="it-IT" sz="2200" dirty="0" err="1"/>
              <a:t>Italy</a:t>
            </a:r>
            <a:r>
              <a:rPr lang="it-IT" sz="2200" dirty="0"/>
              <a:t> </a:t>
            </a:r>
            <a:r>
              <a:rPr lang="it-IT" sz="2200" dirty="0" err="1"/>
              <a:t>since</a:t>
            </a:r>
            <a:r>
              <a:rPr lang="it-IT" sz="2200" dirty="0"/>
              <a:t> the mid-1985, with the </a:t>
            </a:r>
            <a:r>
              <a:rPr lang="it-IT" sz="2200" dirty="0" err="1"/>
              <a:t>purpose</a:t>
            </a:r>
            <a:r>
              <a:rPr lang="it-IT" sz="2200" dirty="0"/>
              <a:t> of </a:t>
            </a:r>
            <a:r>
              <a:rPr lang="it-IT" sz="2200" dirty="0" err="1"/>
              <a:t>organizing</a:t>
            </a:r>
            <a:r>
              <a:rPr lang="it-IT" sz="2200" dirty="0"/>
              <a:t> activities in the fields of </a:t>
            </a:r>
            <a:r>
              <a:rPr lang="it-IT" sz="2200" dirty="0" err="1"/>
              <a:t>research</a:t>
            </a:r>
            <a:r>
              <a:rPr lang="it-IT" sz="2200" dirty="0"/>
              <a:t>, training, information and </a:t>
            </a:r>
            <a:r>
              <a:rPr lang="it-IT" sz="2200" dirty="0" err="1"/>
              <a:t>documentation</a:t>
            </a:r>
            <a:r>
              <a:rPr lang="it-IT" sz="2200" dirty="0"/>
              <a:t>. </a:t>
            </a:r>
            <a:r>
              <a:rPr lang="it-IT" sz="2200" dirty="0" err="1"/>
              <a:t>We</a:t>
            </a:r>
            <a:r>
              <a:rPr lang="it-IT" sz="2200" dirty="0"/>
              <a:t> </a:t>
            </a:r>
            <a:r>
              <a:rPr lang="it-IT" sz="2200" dirty="0" err="1"/>
              <a:t>find</a:t>
            </a:r>
            <a:r>
              <a:rPr lang="it-IT" sz="2200" dirty="0"/>
              <a:t> </a:t>
            </a:r>
            <a:r>
              <a:rPr lang="it-IT" sz="2200" dirty="0" err="1"/>
              <a:t>them</a:t>
            </a:r>
            <a:r>
              <a:rPr lang="it-IT" sz="2200" dirty="0"/>
              <a:t> with the names of Center, </a:t>
            </a:r>
            <a:r>
              <a:rPr lang="it-IT" sz="2200" dirty="0" err="1"/>
              <a:t>Laboratory</a:t>
            </a:r>
            <a:r>
              <a:rPr lang="it-IT" sz="2200" dirty="0"/>
              <a:t>, Project, Institute: for </a:t>
            </a:r>
            <a:r>
              <a:rPr lang="it-IT" sz="2200" dirty="0" err="1"/>
              <a:t>uniformity</a:t>
            </a:r>
            <a:r>
              <a:rPr lang="it-IT" sz="2200" dirty="0"/>
              <a:t>, </a:t>
            </a:r>
            <a:r>
              <a:rPr lang="it-IT" sz="2200" dirty="0" err="1"/>
              <a:t>we</a:t>
            </a:r>
            <a:r>
              <a:rPr lang="it-IT" sz="2200" dirty="0"/>
              <a:t> call </a:t>
            </a:r>
            <a:r>
              <a:rPr lang="it-IT" sz="2200" dirty="0" err="1"/>
              <a:t>them</a:t>
            </a:r>
            <a:r>
              <a:rPr lang="it-IT" sz="2200" dirty="0"/>
              <a:t> Centers.</a:t>
            </a:r>
          </a:p>
          <a:p>
            <a:r>
              <a:rPr lang="it-IT" sz="2200" dirty="0" err="1"/>
              <a:t>Their</a:t>
            </a:r>
            <a:r>
              <a:rPr lang="it-IT" sz="2200" dirty="0"/>
              <a:t> story </a:t>
            </a:r>
            <a:r>
              <a:rPr lang="it-IT" sz="2200" dirty="0" err="1"/>
              <a:t>is</a:t>
            </a:r>
            <a:r>
              <a:rPr lang="it-IT" sz="2200" dirty="0"/>
              <a:t> an </a:t>
            </a:r>
            <a:r>
              <a:rPr lang="it-IT" sz="2200" dirty="0" err="1"/>
              <a:t>integral</a:t>
            </a:r>
            <a:r>
              <a:rPr lang="it-IT" sz="2200" dirty="0"/>
              <a:t> part of the history of </a:t>
            </a:r>
            <a:r>
              <a:rPr lang="it-IT" sz="2200" dirty="0" err="1"/>
              <a:t>bioethics</a:t>
            </a:r>
            <a:r>
              <a:rPr lang="it-IT" sz="2200" dirty="0"/>
              <a:t> in </a:t>
            </a:r>
            <a:r>
              <a:rPr lang="it-IT" sz="2200" dirty="0" err="1"/>
              <a:t>Italy</a:t>
            </a:r>
            <a:r>
              <a:rPr lang="it-IT" sz="2200" dirty="0"/>
              <a:t> </a:t>
            </a:r>
          </a:p>
          <a:p>
            <a:r>
              <a:rPr lang="it-IT" sz="2200" dirty="0" err="1"/>
              <a:t>Let’s</a:t>
            </a:r>
            <a:r>
              <a:rPr lang="it-IT" sz="2200" dirty="0"/>
              <a:t> </a:t>
            </a:r>
            <a:r>
              <a:rPr lang="it-IT" sz="2200" dirty="0" err="1"/>
              <a:t>try</a:t>
            </a:r>
            <a:r>
              <a:rPr lang="it-IT" sz="2200" dirty="0"/>
              <a:t> to </a:t>
            </a:r>
            <a:r>
              <a:rPr lang="it-IT" sz="2200" dirty="0" err="1"/>
              <a:t>reconstruct</a:t>
            </a:r>
            <a:r>
              <a:rPr lang="it-IT" sz="2200" dirty="0"/>
              <a:t> </a:t>
            </a:r>
            <a:r>
              <a:rPr lang="it-IT" sz="2200" dirty="0" err="1"/>
              <a:t>it</a:t>
            </a:r>
            <a:r>
              <a:rPr lang="it-IT" sz="2200" dirty="0"/>
              <a:t> </a:t>
            </a:r>
            <a:r>
              <a:rPr lang="it-IT" sz="2200" dirty="0" err="1"/>
              <a:t>using</a:t>
            </a:r>
            <a:r>
              <a:rPr lang="it-IT" sz="2200" dirty="0"/>
              <a:t> the following text for the history of the Centers up the 1993/95</a:t>
            </a:r>
          </a:p>
          <a:p>
            <a:r>
              <a:rPr lang="it-IT" sz="2200" dirty="0"/>
              <a:t>A. BOMPIANI, </a:t>
            </a:r>
            <a:r>
              <a:rPr lang="it-IT" sz="2200" i="1" dirty="0"/>
              <a:t>Bioetica in Italia</a:t>
            </a:r>
            <a:r>
              <a:rPr lang="it-IT" sz="2200" dirty="0"/>
              <a:t>, Edizioni Dehoniane  Bologna 1992</a:t>
            </a:r>
          </a:p>
          <a:p>
            <a:r>
              <a:rPr lang="it-IT" sz="2200" dirty="0"/>
              <a:t>C. VIAFORA (ed.), </a:t>
            </a:r>
            <a:r>
              <a:rPr lang="it-IT" sz="2200" i="1" dirty="0"/>
              <a:t>Centri di Bioetica in Italia</a:t>
            </a:r>
            <a:r>
              <a:rPr lang="it-IT" sz="2200" dirty="0"/>
              <a:t>, Fondazione Lanza, Gregoriana Libreria Editrice, Padova 1993</a:t>
            </a:r>
          </a:p>
          <a:p>
            <a:r>
              <a:rPr lang="it-IT" sz="2200" dirty="0"/>
              <a:t>G. RUSSO (ed.), Storia della bioetica, Armando Editore, Roma 1995</a:t>
            </a:r>
          </a:p>
          <a:p>
            <a:r>
              <a:rPr lang="it-IT" sz="2200" dirty="0"/>
              <a:t>M. SOLDINI, Argomenti di bioetica, Armando </a:t>
            </a:r>
            <a:r>
              <a:rPr lang="it-IT" sz="2200" dirty="0" err="1"/>
              <a:t>Armando</a:t>
            </a:r>
            <a:r>
              <a:rPr lang="it-IT" sz="2200" dirty="0"/>
              <a:t>, Roma 1999.</a:t>
            </a:r>
          </a:p>
          <a:p>
            <a:r>
              <a:rPr lang="it-IT" sz="2200" dirty="0"/>
              <a:t>For the following </a:t>
            </a:r>
            <a:r>
              <a:rPr lang="it-IT" sz="2200" dirty="0" err="1"/>
              <a:t>years</a:t>
            </a:r>
            <a:r>
              <a:rPr lang="it-IT" sz="2200" dirty="0"/>
              <a:t> </a:t>
            </a:r>
            <a:r>
              <a:rPr lang="it-IT" sz="2200" dirty="0" err="1"/>
              <a:t>we</a:t>
            </a:r>
            <a:r>
              <a:rPr lang="it-IT" sz="2200" dirty="0"/>
              <a:t> </a:t>
            </a:r>
            <a:r>
              <a:rPr lang="it-IT" sz="2200" dirty="0" err="1"/>
              <a:t>will</a:t>
            </a:r>
            <a:r>
              <a:rPr lang="it-IT" sz="2200" dirty="0"/>
              <a:t> be </a:t>
            </a:r>
            <a:r>
              <a:rPr lang="it-IT" sz="2200" dirty="0" err="1"/>
              <a:t>based</a:t>
            </a:r>
            <a:r>
              <a:rPr lang="it-IT" sz="2200" dirty="0"/>
              <a:t> on interviews with the directors of the Centers </a:t>
            </a:r>
            <a:r>
              <a:rPr lang="it-IT" sz="2200" dirty="0" err="1"/>
              <a:t>still</a:t>
            </a:r>
            <a:r>
              <a:rPr lang="it-IT" sz="2200" dirty="0"/>
              <a:t> </a:t>
            </a:r>
            <a:r>
              <a:rPr lang="it-IT" sz="2200" dirty="0" err="1"/>
              <a:t>active</a:t>
            </a:r>
            <a:r>
              <a:rPr lang="it-IT" sz="2200" dirty="0"/>
              <a:t> and </a:t>
            </a:r>
            <a:r>
              <a:rPr lang="it-IT" sz="2200" dirty="0" err="1"/>
              <a:t>those</a:t>
            </a:r>
            <a:r>
              <a:rPr lang="it-IT" sz="2200" dirty="0"/>
              <a:t> </a:t>
            </a:r>
            <a:r>
              <a:rPr lang="it-IT" sz="2200" dirty="0" err="1"/>
              <a:t>activated</a:t>
            </a:r>
            <a:r>
              <a:rPr lang="it-IT" sz="2200" dirty="0"/>
              <a:t>  after ‘90s</a:t>
            </a:r>
          </a:p>
          <a:p>
            <a:endParaRPr lang="it-IT" sz="2000" dirty="0"/>
          </a:p>
          <a:p>
            <a:endParaRPr lang="it-IT" sz="2000" dirty="0"/>
          </a:p>
        </p:txBody>
      </p:sp>
    </p:spTree>
    <p:extLst>
      <p:ext uri="{BB962C8B-B14F-4D97-AF65-F5344CB8AC3E}">
        <p14:creationId xmlns:p14="http://schemas.microsoft.com/office/powerpoint/2010/main" val="713300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5" name="Segnaposto piè di pagina 4"/>
          <p:cNvSpPr>
            <a:spLocks noGrp="1"/>
          </p:cNvSpPr>
          <p:nvPr>
            <p:ph type="ftr" sz="quarter" idx="11"/>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15362" name="Rectangle 2"/>
          <p:cNvSpPr>
            <a:spLocks noGrp="1" noChangeArrowheads="1"/>
          </p:cNvSpPr>
          <p:nvPr>
            <p:ph type="title" idx="4294967295"/>
          </p:nvPr>
        </p:nvSpPr>
        <p:spPr>
          <a:xfrm>
            <a:off x="482947" y="284099"/>
            <a:ext cx="8178105" cy="552613"/>
          </a:xfrm>
        </p:spPr>
        <p:txBody>
          <a:bodyPr>
            <a:noAutofit/>
          </a:bodyPr>
          <a:lstStyle/>
          <a:p>
            <a:pPr algn="ctr"/>
            <a:r>
              <a:rPr lang="it-IT" sz="2000" dirty="0">
                <a:solidFill>
                  <a:srgbClr val="FF0000"/>
                </a:solidFill>
              </a:rPr>
              <a:t>The </a:t>
            </a:r>
            <a:r>
              <a:rPr lang="it-IT" sz="2000" dirty="0" err="1">
                <a:solidFill>
                  <a:srgbClr val="FF0000"/>
                </a:solidFill>
              </a:rPr>
              <a:t>Catholic</a:t>
            </a:r>
            <a:r>
              <a:rPr lang="it-IT" sz="2000" dirty="0">
                <a:solidFill>
                  <a:srgbClr val="FF0000"/>
                </a:solidFill>
              </a:rPr>
              <a:t> Centers of </a:t>
            </a:r>
            <a:r>
              <a:rPr lang="it-IT" sz="2000" dirty="0" err="1">
                <a:solidFill>
                  <a:srgbClr val="FF0000"/>
                </a:solidFill>
              </a:rPr>
              <a:t>Bioethics</a:t>
            </a:r>
            <a:r>
              <a:rPr lang="it-IT" sz="2000" dirty="0">
                <a:solidFill>
                  <a:srgbClr val="FF0000"/>
                </a:solidFill>
              </a:rPr>
              <a:t> in </a:t>
            </a:r>
            <a:r>
              <a:rPr lang="it-IT" sz="2000" dirty="0" err="1">
                <a:solidFill>
                  <a:srgbClr val="FF0000"/>
                </a:solidFill>
              </a:rPr>
              <a:t>Italy</a:t>
            </a:r>
            <a:r>
              <a:rPr lang="it-IT" sz="2000" dirty="0">
                <a:solidFill>
                  <a:srgbClr val="FF0000"/>
                </a:solidFill>
              </a:rPr>
              <a:t> from 1985 to 1993</a:t>
            </a:r>
          </a:p>
        </p:txBody>
      </p:sp>
      <p:sp>
        <p:nvSpPr>
          <p:cNvPr id="15363" name="Rectangle 3"/>
          <p:cNvSpPr>
            <a:spLocks noGrp="1" noChangeArrowheads="1"/>
          </p:cNvSpPr>
          <p:nvPr>
            <p:ph type="body" idx="4294967295"/>
          </p:nvPr>
        </p:nvSpPr>
        <p:spPr>
          <a:xfrm>
            <a:off x="395536" y="1412776"/>
            <a:ext cx="7772400" cy="5107294"/>
          </a:xfrm>
        </p:spPr>
        <p:txBody>
          <a:bodyPr>
            <a:normAutofit fontScale="92500" lnSpcReduction="10000"/>
          </a:bodyPr>
          <a:lstStyle/>
          <a:p>
            <a:pPr algn="just"/>
            <a:r>
              <a:rPr lang="it-IT" sz="2000" dirty="0"/>
              <a:t>The Institute of </a:t>
            </a:r>
            <a:r>
              <a:rPr lang="it-IT" sz="2000" dirty="0" err="1"/>
              <a:t>Bioethics</a:t>
            </a:r>
            <a:r>
              <a:rPr lang="it-IT" sz="2000" dirty="0"/>
              <a:t> </a:t>
            </a:r>
            <a:r>
              <a:rPr lang="it-IT" sz="2000" dirty="0" err="1"/>
              <a:t>at</a:t>
            </a:r>
            <a:r>
              <a:rPr lang="it-IT" sz="2000" dirty="0"/>
              <a:t> the </a:t>
            </a:r>
            <a:r>
              <a:rPr lang="it-IT" sz="2000" dirty="0" err="1"/>
              <a:t>Catholic</a:t>
            </a:r>
            <a:r>
              <a:rPr lang="it-IT" sz="2000" dirty="0"/>
              <a:t> University of Rome, </a:t>
            </a:r>
            <a:r>
              <a:rPr lang="it-IT" sz="2000" dirty="0" err="1"/>
              <a:t>established</a:t>
            </a:r>
            <a:r>
              <a:rPr lang="it-IT" sz="2000" dirty="0"/>
              <a:t> in 1985 </a:t>
            </a:r>
            <a:r>
              <a:rPr lang="it-IT" sz="2000" dirty="0" err="1"/>
              <a:t>as</a:t>
            </a:r>
            <a:r>
              <a:rPr lang="it-IT" sz="2000" dirty="0"/>
              <a:t> a Center, </a:t>
            </a:r>
            <a:r>
              <a:rPr lang="it-IT" sz="2000" dirty="0" err="1"/>
              <a:t>it</a:t>
            </a:r>
            <a:r>
              <a:rPr lang="it-IT" sz="2000" dirty="0"/>
              <a:t> </a:t>
            </a:r>
            <a:r>
              <a:rPr lang="it-IT" sz="2000" dirty="0" err="1"/>
              <a:t>became</a:t>
            </a:r>
            <a:r>
              <a:rPr lang="it-IT" sz="2000" dirty="0"/>
              <a:t> an Institute in 1992 ( Director Elio Sgreccia)</a:t>
            </a:r>
          </a:p>
          <a:p>
            <a:pPr algn="just"/>
            <a:r>
              <a:rPr lang="it-IT" sz="2000" dirty="0"/>
              <a:t>The School of Medicine and </a:t>
            </a:r>
            <a:r>
              <a:rPr lang="it-IT" sz="2000" dirty="0" err="1"/>
              <a:t>Medical</a:t>
            </a:r>
            <a:r>
              <a:rPr lang="it-IT" sz="2000" dirty="0"/>
              <a:t> </a:t>
            </a:r>
            <a:r>
              <a:rPr lang="it-IT" sz="2000" dirty="0" err="1"/>
              <a:t>Humanities</a:t>
            </a:r>
            <a:r>
              <a:rPr lang="it-IT" sz="2000" dirty="0"/>
              <a:t> of San Raffaele Hospital ( Milano), </a:t>
            </a:r>
            <a:r>
              <a:rPr lang="it-IT" sz="2000" dirty="0" err="1"/>
              <a:t>founded</a:t>
            </a:r>
            <a:r>
              <a:rPr lang="it-IT" sz="2000" dirty="0"/>
              <a:t> in 1982 on the </a:t>
            </a:r>
            <a:r>
              <a:rPr lang="it-IT" sz="2000" dirty="0" err="1"/>
              <a:t>initiative</a:t>
            </a:r>
            <a:r>
              <a:rPr lang="it-IT" sz="2000" dirty="0"/>
              <a:t> of Don Luigi </a:t>
            </a:r>
            <a:r>
              <a:rPr lang="it-IT" sz="2000" dirty="0" err="1"/>
              <a:t>Verzé</a:t>
            </a:r>
            <a:r>
              <a:rPr lang="it-IT" sz="2000" dirty="0"/>
              <a:t>, founder of the Hospital, in 1992 the School </a:t>
            </a:r>
            <a:r>
              <a:rPr lang="it-IT" sz="2000" dirty="0" err="1"/>
              <a:t>took</a:t>
            </a:r>
            <a:r>
              <a:rPr lang="it-IT" sz="2000" dirty="0"/>
              <a:t> on the name of the Department of Medicine and Human Sciences ( Director Palo </a:t>
            </a:r>
            <a:r>
              <a:rPr lang="it-IT" sz="2000" dirty="0" err="1"/>
              <a:t>Cattorini</a:t>
            </a:r>
            <a:r>
              <a:rPr lang="it-IT" sz="2000" dirty="0"/>
              <a:t>)</a:t>
            </a:r>
          </a:p>
          <a:p>
            <a:pPr algn="just"/>
            <a:r>
              <a:rPr lang="it-IT" sz="2000" dirty="0"/>
              <a:t>The Ethics and Medicine Project of the Lanza Foundation, </a:t>
            </a:r>
            <a:r>
              <a:rPr lang="it-IT" sz="2000" dirty="0" err="1"/>
              <a:t>was</a:t>
            </a:r>
            <a:r>
              <a:rPr lang="it-IT" sz="2000" dirty="0"/>
              <a:t> </a:t>
            </a:r>
            <a:r>
              <a:rPr lang="it-IT" sz="2000" dirty="0" err="1"/>
              <a:t>launched</a:t>
            </a:r>
            <a:r>
              <a:rPr lang="it-IT" sz="2000" dirty="0"/>
              <a:t> in 1988 </a:t>
            </a:r>
            <a:r>
              <a:rPr lang="it-IT" sz="2000" dirty="0" err="1"/>
              <a:t>as</a:t>
            </a:r>
            <a:r>
              <a:rPr lang="it-IT" sz="2000" dirty="0"/>
              <a:t> part of the </a:t>
            </a:r>
            <a:r>
              <a:rPr lang="it-IT" sz="2000" dirty="0" err="1"/>
              <a:t>research</a:t>
            </a:r>
            <a:r>
              <a:rPr lang="it-IT" sz="2000" dirty="0"/>
              <a:t> and training activities of the Lanza Foundation (Coordinator Corrado </a:t>
            </a:r>
            <a:r>
              <a:rPr lang="it-IT" sz="2000" dirty="0" err="1"/>
              <a:t>Viafora</a:t>
            </a:r>
            <a:r>
              <a:rPr lang="it-IT" sz="2000" dirty="0"/>
              <a:t>).</a:t>
            </a:r>
          </a:p>
          <a:p>
            <a:pPr algn="just"/>
            <a:r>
              <a:rPr lang="it-IT" sz="2000" dirty="0"/>
              <a:t>The </a:t>
            </a:r>
            <a:r>
              <a:rPr lang="it-IT" sz="2000" dirty="0" err="1"/>
              <a:t>Sicilian</a:t>
            </a:r>
            <a:r>
              <a:rPr lang="it-IT" sz="2000" dirty="0"/>
              <a:t> Institute of </a:t>
            </a:r>
            <a:r>
              <a:rPr lang="it-IT" sz="2000" dirty="0" err="1"/>
              <a:t>Bioethics</a:t>
            </a:r>
            <a:r>
              <a:rPr lang="it-IT" sz="2000" dirty="0"/>
              <a:t>, </a:t>
            </a:r>
            <a:r>
              <a:rPr lang="it-IT" sz="2000" dirty="0" err="1"/>
              <a:t>founded</a:t>
            </a:r>
            <a:r>
              <a:rPr lang="it-IT" sz="2000" dirty="0"/>
              <a:t> in 1991 by Salvatore Privitera </a:t>
            </a:r>
            <a:r>
              <a:rPr lang="it-IT" sz="2000" dirty="0" err="1"/>
              <a:t>as</a:t>
            </a:r>
            <a:r>
              <a:rPr lang="it-IT" sz="2000" dirty="0"/>
              <a:t> an Institute of the </a:t>
            </a:r>
            <a:r>
              <a:rPr lang="it-IT" sz="2000" dirty="0" err="1"/>
              <a:t>Sicilian</a:t>
            </a:r>
            <a:r>
              <a:rPr lang="it-IT" sz="2000" dirty="0"/>
              <a:t> </a:t>
            </a:r>
            <a:r>
              <a:rPr lang="it-IT" sz="2000" dirty="0" err="1"/>
              <a:t>Theological</a:t>
            </a:r>
            <a:r>
              <a:rPr lang="it-IT" sz="2000" dirty="0"/>
              <a:t> </a:t>
            </a:r>
            <a:r>
              <a:rPr lang="it-IT" sz="2000" dirty="0" err="1"/>
              <a:t>Faculty</a:t>
            </a:r>
            <a:r>
              <a:rPr lang="it-IT" sz="2000" dirty="0"/>
              <a:t>, in 1998, </a:t>
            </a:r>
            <a:r>
              <a:rPr lang="it-IT" sz="2000" dirty="0" err="1"/>
              <a:t>it</a:t>
            </a:r>
            <a:r>
              <a:rPr lang="it-IT" sz="2000" dirty="0"/>
              <a:t> </a:t>
            </a:r>
            <a:r>
              <a:rPr lang="it-IT" sz="2000" dirty="0" err="1"/>
              <a:t>acquired</a:t>
            </a:r>
            <a:r>
              <a:rPr lang="it-IT" sz="2000" dirty="0"/>
              <a:t> </a:t>
            </a:r>
            <a:r>
              <a:rPr lang="it-IT" sz="2000" dirty="0" err="1"/>
              <a:t>its</a:t>
            </a:r>
            <a:r>
              <a:rPr lang="it-IT" sz="2000" dirty="0"/>
              <a:t> </a:t>
            </a:r>
            <a:r>
              <a:rPr lang="it-IT" sz="2000" dirty="0" err="1"/>
              <a:t>own</a:t>
            </a:r>
            <a:r>
              <a:rPr lang="it-IT" sz="2000" dirty="0"/>
              <a:t> </a:t>
            </a:r>
            <a:r>
              <a:rPr lang="it-IT" sz="2000" dirty="0" err="1"/>
              <a:t>autonomy</a:t>
            </a:r>
            <a:r>
              <a:rPr lang="it-IT" sz="2000" dirty="0"/>
              <a:t>, with </a:t>
            </a:r>
            <a:r>
              <a:rPr lang="it-IT" sz="2000" dirty="0" err="1"/>
              <a:t>tow</a:t>
            </a:r>
            <a:r>
              <a:rPr lang="it-IT" sz="2000" dirty="0"/>
              <a:t> offices, Palermo and Acireale.  </a:t>
            </a:r>
          </a:p>
          <a:p>
            <a:pPr algn="just"/>
            <a:r>
              <a:rPr lang="it-IT" sz="2000" dirty="0"/>
              <a:t>The International Family Studies  Center, </a:t>
            </a:r>
            <a:r>
              <a:rPr lang="it-IT" sz="2000" dirty="0" err="1"/>
              <a:t>founded</a:t>
            </a:r>
            <a:r>
              <a:rPr lang="it-IT" sz="2000" dirty="0"/>
              <a:t> by the </a:t>
            </a:r>
            <a:r>
              <a:rPr lang="it-IT" sz="2000" dirty="0" err="1"/>
              <a:t>Paulines</a:t>
            </a:r>
            <a:r>
              <a:rPr lang="it-IT" sz="2000" dirty="0"/>
              <a:t>, </a:t>
            </a:r>
            <a:r>
              <a:rPr lang="it-IT" sz="2000" dirty="0" err="1"/>
              <a:t>directed</a:t>
            </a:r>
            <a:r>
              <a:rPr lang="it-IT" sz="2000" dirty="0"/>
              <a:t> from 1986 to 1990 by Sandro Spinsanti, the Center </a:t>
            </a:r>
            <a:r>
              <a:rPr lang="it-IT" sz="2000" dirty="0" err="1"/>
              <a:t>focused</a:t>
            </a:r>
            <a:r>
              <a:rPr lang="it-IT" sz="2000" dirty="0"/>
              <a:t> </a:t>
            </a:r>
            <a:r>
              <a:rPr lang="it-IT" sz="2000" dirty="0" err="1"/>
              <a:t>its</a:t>
            </a:r>
            <a:r>
              <a:rPr lang="it-IT" sz="2000" dirty="0"/>
              <a:t> activities in </a:t>
            </a:r>
            <a:r>
              <a:rPr lang="it-IT" sz="2000" dirty="0" err="1"/>
              <a:t>those</a:t>
            </a:r>
            <a:r>
              <a:rPr lang="it-IT" sz="2000" dirty="0"/>
              <a:t> </a:t>
            </a:r>
            <a:r>
              <a:rPr lang="it-IT" sz="2000" dirty="0" err="1"/>
              <a:t>years</a:t>
            </a:r>
            <a:r>
              <a:rPr lang="it-IT" sz="2000" dirty="0"/>
              <a:t> on </a:t>
            </a:r>
            <a:r>
              <a:rPr lang="it-IT" sz="2000" dirty="0" err="1"/>
              <a:t>bioethics</a:t>
            </a:r>
            <a:r>
              <a:rPr lang="it-IT" sz="2000" dirty="0"/>
              <a:t>.</a:t>
            </a:r>
          </a:p>
          <a:p>
            <a:pPr algn="just"/>
            <a:r>
              <a:rPr lang="it-IT" sz="2000" dirty="0"/>
              <a:t>The </a:t>
            </a:r>
            <a:r>
              <a:rPr lang="it-IT" sz="2000" dirty="0" err="1"/>
              <a:t>Bioethics</a:t>
            </a:r>
            <a:r>
              <a:rPr lang="it-IT" sz="2000" dirty="0"/>
              <a:t> </a:t>
            </a:r>
            <a:r>
              <a:rPr lang="it-IT" sz="2000" dirty="0" err="1"/>
              <a:t>Laboratory</a:t>
            </a:r>
            <a:r>
              <a:rPr lang="it-IT" sz="2000" dirty="0"/>
              <a:t>, </a:t>
            </a:r>
            <a:r>
              <a:rPr lang="it-IT" sz="2000" dirty="0" err="1"/>
              <a:t>founded</a:t>
            </a:r>
            <a:r>
              <a:rPr lang="it-IT" sz="2000" dirty="0"/>
              <a:t> in 1993, </a:t>
            </a:r>
            <a:r>
              <a:rPr lang="it-IT" sz="2000" dirty="0" err="1"/>
              <a:t>as</a:t>
            </a:r>
            <a:r>
              <a:rPr lang="it-IT" sz="2000" dirty="0"/>
              <a:t> </a:t>
            </a:r>
            <a:r>
              <a:rPr lang="it-IT" sz="2000" dirty="0" err="1"/>
              <a:t>research</a:t>
            </a:r>
            <a:r>
              <a:rPr lang="it-IT" sz="2000" dirty="0"/>
              <a:t> body of the </a:t>
            </a:r>
            <a:r>
              <a:rPr lang="it-IT" sz="2000" dirty="0" err="1"/>
              <a:t>Bioethics</a:t>
            </a:r>
            <a:r>
              <a:rPr lang="it-IT" sz="2000" dirty="0"/>
              <a:t> Committee of the Messina </a:t>
            </a:r>
            <a:r>
              <a:rPr lang="it-IT" sz="2000" dirty="0" err="1"/>
              <a:t>Catholic</a:t>
            </a:r>
            <a:r>
              <a:rPr lang="it-IT" sz="2000" dirty="0"/>
              <a:t> Doctors Association, </a:t>
            </a:r>
            <a:r>
              <a:rPr lang="it-IT" sz="2000" dirty="0" err="1"/>
              <a:t>later</a:t>
            </a:r>
            <a:r>
              <a:rPr lang="it-IT" sz="2000" dirty="0"/>
              <a:t> </a:t>
            </a:r>
            <a:r>
              <a:rPr lang="it-IT" sz="2000" dirty="0" err="1"/>
              <a:t>becoming</a:t>
            </a:r>
            <a:r>
              <a:rPr lang="it-IT" sz="2000" dirty="0"/>
              <a:t> an </a:t>
            </a:r>
            <a:r>
              <a:rPr lang="it-IT" sz="2000" dirty="0" err="1"/>
              <a:t>indipendent</a:t>
            </a:r>
            <a:r>
              <a:rPr lang="it-IT" sz="2000" dirty="0"/>
              <a:t> body (Director Giovanni Russo)</a:t>
            </a:r>
          </a:p>
          <a:p>
            <a:pPr algn="just"/>
            <a:endParaRPr lang="it-IT" sz="2000" dirty="0"/>
          </a:p>
          <a:p>
            <a:pPr algn="just"/>
            <a:endParaRPr lang="it-IT" sz="2000" dirty="0"/>
          </a:p>
          <a:p>
            <a:pPr algn="just"/>
            <a:endParaRPr lang="it-IT"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5" name="Segnaposto piè di pagina 4"/>
          <p:cNvSpPr>
            <a:spLocks noGrp="1"/>
          </p:cNvSpPr>
          <p:nvPr>
            <p:ph type="ftr" sz="quarter" idx="11"/>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15362" name="Rectangle 2"/>
          <p:cNvSpPr>
            <a:spLocks noGrp="1" noChangeArrowheads="1"/>
          </p:cNvSpPr>
          <p:nvPr>
            <p:ph type="title" idx="4294967295"/>
          </p:nvPr>
        </p:nvSpPr>
        <p:spPr>
          <a:xfrm>
            <a:off x="482947" y="441435"/>
            <a:ext cx="8178105" cy="441434"/>
          </a:xfrm>
        </p:spPr>
        <p:txBody>
          <a:bodyPr>
            <a:noAutofit/>
          </a:bodyPr>
          <a:lstStyle/>
          <a:p>
            <a:pPr algn="ctr"/>
            <a:r>
              <a:rPr lang="it-IT" sz="2400" dirty="0">
                <a:solidFill>
                  <a:srgbClr val="FF0000"/>
                </a:solidFill>
              </a:rPr>
              <a:t>Centers of </a:t>
            </a:r>
            <a:r>
              <a:rPr lang="it-IT" sz="2400" dirty="0" err="1">
                <a:solidFill>
                  <a:srgbClr val="FF0000"/>
                </a:solidFill>
              </a:rPr>
              <a:t>lay</a:t>
            </a:r>
            <a:r>
              <a:rPr lang="it-IT" sz="2400" dirty="0">
                <a:solidFill>
                  <a:srgbClr val="FF0000"/>
                </a:solidFill>
              </a:rPr>
              <a:t>/</a:t>
            </a:r>
            <a:r>
              <a:rPr lang="it-IT" sz="2400" dirty="0" err="1">
                <a:solidFill>
                  <a:srgbClr val="FF0000"/>
                </a:solidFill>
              </a:rPr>
              <a:t>secular</a:t>
            </a:r>
            <a:r>
              <a:rPr lang="it-IT" sz="2400" dirty="0">
                <a:solidFill>
                  <a:srgbClr val="FF0000"/>
                </a:solidFill>
              </a:rPr>
              <a:t> </a:t>
            </a:r>
            <a:r>
              <a:rPr lang="it-IT" sz="2400" dirty="0" err="1">
                <a:solidFill>
                  <a:srgbClr val="FF0000"/>
                </a:solidFill>
              </a:rPr>
              <a:t>inspiration</a:t>
            </a:r>
            <a:endParaRPr lang="it-IT" sz="2400" dirty="0">
              <a:solidFill>
                <a:srgbClr val="FF0000"/>
              </a:solidFill>
            </a:endParaRPr>
          </a:p>
        </p:txBody>
      </p:sp>
      <p:sp>
        <p:nvSpPr>
          <p:cNvPr id="15363" name="Rectangle 3"/>
          <p:cNvSpPr>
            <a:spLocks noGrp="1" noChangeArrowheads="1"/>
          </p:cNvSpPr>
          <p:nvPr>
            <p:ph type="body" idx="4294967295"/>
          </p:nvPr>
        </p:nvSpPr>
        <p:spPr>
          <a:xfrm>
            <a:off x="395536" y="1040524"/>
            <a:ext cx="7772400" cy="5479546"/>
          </a:xfrm>
        </p:spPr>
        <p:txBody>
          <a:bodyPr>
            <a:normAutofit/>
          </a:bodyPr>
          <a:lstStyle/>
          <a:p>
            <a:pPr>
              <a:lnSpc>
                <a:spcPct val="80000"/>
              </a:lnSpc>
            </a:pPr>
            <a:r>
              <a:rPr lang="it-IT" sz="2000" dirty="0" err="1"/>
              <a:t>Politeia</a:t>
            </a:r>
            <a:r>
              <a:rPr lang="it-IT" sz="2000" dirty="0"/>
              <a:t>, a non-profit </a:t>
            </a:r>
            <a:r>
              <a:rPr lang="it-IT" sz="2000" dirty="0" err="1"/>
              <a:t>association</a:t>
            </a:r>
            <a:r>
              <a:rPr lang="it-IT" sz="2000" dirty="0"/>
              <a:t> </a:t>
            </a:r>
            <a:r>
              <a:rPr lang="it-IT" sz="2000" dirty="0" err="1"/>
              <a:t>founded</a:t>
            </a:r>
            <a:r>
              <a:rPr lang="it-IT" sz="2000" dirty="0"/>
              <a:t> in 1983 with the </a:t>
            </a:r>
            <a:r>
              <a:rPr lang="it-IT" sz="2000" dirty="0" err="1"/>
              <a:t>aim</a:t>
            </a:r>
            <a:r>
              <a:rPr lang="it-IT" sz="2000" dirty="0"/>
              <a:t> of </a:t>
            </a:r>
            <a:r>
              <a:rPr lang="it-IT" sz="2000" dirty="0" err="1"/>
              <a:t>promoting</a:t>
            </a:r>
            <a:r>
              <a:rPr lang="it-IT" sz="2000" dirty="0"/>
              <a:t> </a:t>
            </a:r>
            <a:r>
              <a:rPr lang="it-IT" sz="2000" dirty="0" err="1"/>
              <a:t>reflection</a:t>
            </a:r>
            <a:r>
              <a:rPr lang="it-IT" sz="2000" dirty="0"/>
              <a:t> on ethics and public </a:t>
            </a:r>
            <a:r>
              <a:rPr lang="it-IT" sz="2000" dirty="0" err="1"/>
              <a:t>choices</a:t>
            </a:r>
            <a:r>
              <a:rPr lang="it-IT" sz="2000" dirty="0"/>
              <a:t> (Director Emilio D’Orazio). In 1985 the </a:t>
            </a:r>
            <a:r>
              <a:rPr lang="it-IT" sz="2000" dirty="0" err="1"/>
              <a:t>Bioethcs</a:t>
            </a:r>
            <a:r>
              <a:rPr lang="it-IT" sz="2000" dirty="0"/>
              <a:t> </a:t>
            </a:r>
            <a:r>
              <a:rPr lang="it-IT" sz="2000" dirty="0" err="1"/>
              <a:t>section</a:t>
            </a:r>
            <a:r>
              <a:rPr lang="it-IT" sz="2000" dirty="0"/>
              <a:t> </a:t>
            </a:r>
            <a:r>
              <a:rPr lang="it-IT" sz="2000" dirty="0" err="1"/>
              <a:t>was</a:t>
            </a:r>
            <a:r>
              <a:rPr lang="it-IT" sz="2000" dirty="0"/>
              <a:t> </a:t>
            </a:r>
            <a:r>
              <a:rPr lang="it-IT" sz="2000" dirty="0" err="1"/>
              <a:t>born</a:t>
            </a:r>
            <a:r>
              <a:rPr lang="it-IT" sz="2000" dirty="0"/>
              <a:t> </a:t>
            </a:r>
            <a:r>
              <a:rPr lang="it-IT" sz="2000" dirty="0" err="1"/>
              <a:t>whitin</a:t>
            </a:r>
            <a:r>
              <a:rPr lang="it-IT" sz="2000" dirty="0"/>
              <a:t> </a:t>
            </a:r>
            <a:r>
              <a:rPr lang="it-IT" sz="2000" dirty="0" err="1"/>
              <a:t>Politeia</a:t>
            </a:r>
            <a:r>
              <a:rPr lang="it-IT" sz="2000" dirty="0"/>
              <a:t> ( Director Maurizio Mori).</a:t>
            </a:r>
          </a:p>
          <a:p>
            <a:pPr>
              <a:lnSpc>
                <a:spcPct val="80000"/>
              </a:lnSpc>
            </a:pPr>
            <a:r>
              <a:rPr lang="it-IT" sz="2000" dirty="0"/>
              <a:t>The </a:t>
            </a:r>
            <a:r>
              <a:rPr lang="it-IT" sz="2000" dirty="0" err="1"/>
              <a:t>Bioethics</a:t>
            </a:r>
            <a:r>
              <a:rPr lang="it-IT" sz="2000" dirty="0"/>
              <a:t> Center of Geova, </a:t>
            </a:r>
            <a:r>
              <a:rPr lang="it-IT" sz="2000" dirty="0" err="1"/>
              <a:t>founded</a:t>
            </a:r>
            <a:r>
              <a:rPr lang="it-IT" sz="2000" dirty="0"/>
              <a:t> in 1984 on the </a:t>
            </a:r>
            <a:r>
              <a:rPr lang="it-IT" sz="2000" dirty="0" err="1"/>
              <a:t>initiative</a:t>
            </a:r>
            <a:r>
              <a:rPr lang="it-IT" sz="2000" dirty="0"/>
              <a:t> of </a:t>
            </a:r>
            <a:r>
              <a:rPr lang="it-IT" sz="2000" dirty="0" err="1"/>
              <a:t>university</a:t>
            </a:r>
            <a:r>
              <a:rPr lang="it-IT" sz="2000" dirty="0"/>
              <a:t> professors from </a:t>
            </a:r>
            <a:r>
              <a:rPr lang="it-IT" sz="2000" dirty="0" err="1"/>
              <a:t>different</a:t>
            </a:r>
            <a:r>
              <a:rPr lang="it-IT" sz="2000" dirty="0"/>
              <a:t> </a:t>
            </a:r>
            <a:r>
              <a:rPr lang="it-IT" sz="2000" dirty="0" err="1"/>
              <a:t>research</a:t>
            </a:r>
            <a:r>
              <a:rPr lang="it-IT" sz="2000" dirty="0"/>
              <a:t> </a:t>
            </a:r>
            <a:r>
              <a:rPr lang="it-IT" sz="2000" dirty="0" err="1"/>
              <a:t>areas</a:t>
            </a:r>
            <a:r>
              <a:rPr lang="it-IT" sz="2000" dirty="0"/>
              <a:t> ( </a:t>
            </a:r>
            <a:r>
              <a:rPr lang="it-IT" sz="2000" dirty="0" err="1"/>
              <a:t>among</a:t>
            </a:r>
            <a:r>
              <a:rPr lang="it-IT" sz="2000" dirty="0"/>
              <a:t> the Directors </a:t>
            </a:r>
            <a:r>
              <a:rPr lang="it-IT" sz="2000" dirty="0" err="1"/>
              <a:t>we</a:t>
            </a:r>
            <a:r>
              <a:rPr lang="it-IT" sz="2000" dirty="0"/>
              <a:t> </a:t>
            </a:r>
            <a:r>
              <a:rPr lang="it-IT" sz="2000" dirty="0" err="1"/>
              <a:t>find</a:t>
            </a:r>
            <a:r>
              <a:rPr lang="it-IT" sz="2000" dirty="0"/>
              <a:t> Luisella Battaglia).</a:t>
            </a:r>
          </a:p>
          <a:p>
            <a:pPr>
              <a:lnSpc>
                <a:spcPct val="80000"/>
              </a:lnSpc>
            </a:pPr>
            <a:r>
              <a:rPr lang="it-IT" sz="2000" dirty="0"/>
              <a:t>The </a:t>
            </a:r>
            <a:r>
              <a:rPr lang="it-IT" sz="2000" dirty="0" err="1"/>
              <a:t>Italian</a:t>
            </a:r>
            <a:r>
              <a:rPr lang="it-IT" sz="2000" dirty="0"/>
              <a:t> Society of </a:t>
            </a:r>
            <a:r>
              <a:rPr lang="it-IT" sz="2000" dirty="0" err="1"/>
              <a:t>Bioethics</a:t>
            </a:r>
            <a:r>
              <a:rPr lang="it-IT" sz="2000" dirty="0"/>
              <a:t>, </a:t>
            </a:r>
            <a:r>
              <a:rPr lang="it-IT" sz="2000" dirty="0" err="1"/>
              <a:t>founded</a:t>
            </a:r>
            <a:r>
              <a:rPr lang="it-IT" sz="2000" dirty="0"/>
              <a:t> in 1987 </a:t>
            </a:r>
            <a:r>
              <a:rPr lang="it-IT" sz="2000" dirty="0" err="1"/>
              <a:t>at</a:t>
            </a:r>
            <a:r>
              <a:rPr lang="it-IT" sz="2000" dirty="0"/>
              <a:t> the Chair of </a:t>
            </a:r>
            <a:r>
              <a:rPr lang="it-IT" sz="2000" dirty="0" err="1"/>
              <a:t>Bioethics</a:t>
            </a:r>
            <a:r>
              <a:rPr lang="it-IT" sz="2000" dirty="0"/>
              <a:t> of the University of Florence ( Director Brunetto Chiarelli)</a:t>
            </a:r>
          </a:p>
          <a:p>
            <a:pPr>
              <a:lnSpc>
                <a:spcPct val="80000"/>
              </a:lnSpc>
            </a:pPr>
            <a:r>
              <a:rPr lang="it-IT" sz="2000" dirty="0"/>
              <a:t>The </a:t>
            </a:r>
            <a:r>
              <a:rPr lang="it-IT" sz="2000" dirty="0" err="1"/>
              <a:t>Bioethics</a:t>
            </a:r>
            <a:r>
              <a:rPr lang="it-IT" sz="2000" dirty="0"/>
              <a:t> Center of Gramsci Institute, </a:t>
            </a:r>
            <a:r>
              <a:rPr lang="it-IT" sz="2000" dirty="0" err="1"/>
              <a:t>born</a:t>
            </a:r>
            <a:r>
              <a:rPr lang="it-IT" sz="2000" dirty="0"/>
              <a:t> in 1988  </a:t>
            </a:r>
            <a:r>
              <a:rPr lang="it-IT" sz="2000" dirty="0" err="1"/>
              <a:t>whitin</a:t>
            </a:r>
            <a:r>
              <a:rPr lang="it-IT" sz="2000" dirty="0"/>
              <a:t> the </a:t>
            </a:r>
            <a:r>
              <a:rPr lang="it-IT" sz="2000" dirty="0" err="1"/>
              <a:t>Section</a:t>
            </a:r>
            <a:r>
              <a:rPr lang="it-IT" sz="2000" dirty="0"/>
              <a:t> of Theories and </a:t>
            </a:r>
            <a:r>
              <a:rPr lang="it-IT" sz="2000" dirty="0" err="1"/>
              <a:t>Methods</a:t>
            </a:r>
            <a:r>
              <a:rPr lang="it-IT" sz="2000" dirty="0"/>
              <a:t> of Science and the </a:t>
            </a:r>
            <a:r>
              <a:rPr lang="it-IT" sz="2000" dirty="0" err="1"/>
              <a:t>Section</a:t>
            </a:r>
            <a:r>
              <a:rPr lang="it-IT" sz="2000" dirty="0"/>
              <a:t> </a:t>
            </a:r>
            <a:r>
              <a:rPr lang="it-IT" sz="2000" dirty="0" err="1"/>
              <a:t>Phlilosophy</a:t>
            </a:r>
            <a:r>
              <a:rPr lang="it-IT" sz="2000" dirty="0"/>
              <a:t> of the Gramsci Foundation.</a:t>
            </a:r>
          </a:p>
          <a:p>
            <a:pPr>
              <a:lnSpc>
                <a:spcPct val="80000"/>
              </a:lnSpc>
            </a:pPr>
            <a:endParaRPr lang="it-IT" sz="2000" dirty="0"/>
          </a:p>
          <a:p>
            <a:pPr>
              <a:lnSpc>
                <a:spcPct val="80000"/>
              </a:lnSpc>
            </a:pPr>
            <a:endParaRPr lang="it-IT" sz="2000" dirty="0"/>
          </a:p>
          <a:p>
            <a:pPr>
              <a:lnSpc>
                <a:spcPct val="80000"/>
              </a:lnSpc>
            </a:pPr>
            <a:endParaRPr lang="it-IT" sz="2000" dirty="0"/>
          </a:p>
          <a:p>
            <a:pPr algn="just"/>
            <a:endParaRPr lang="it-IT" sz="2000" dirty="0"/>
          </a:p>
        </p:txBody>
      </p:sp>
    </p:spTree>
    <p:extLst>
      <p:ext uri="{BB962C8B-B14F-4D97-AF65-F5344CB8AC3E}">
        <p14:creationId xmlns:p14="http://schemas.microsoft.com/office/powerpoint/2010/main" val="3550506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5" name="Segnaposto piè di pagina 4"/>
          <p:cNvSpPr>
            <a:spLocks noGrp="1"/>
          </p:cNvSpPr>
          <p:nvPr>
            <p:ph type="ftr" sz="quarter" idx="11"/>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15362" name="Rectangle 2"/>
          <p:cNvSpPr>
            <a:spLocks noGrp="1" noChangeArrowheads="1"/>
          </p:cNvSpPr>
          <p:nvPr>
            <p:ph type="title" idx="4294967295"/>
          </p:nvPr>
        </p:nvSpPr>
        <p:spPr>
          <a:xfrm>
            <a:off x="482947" y="441435"/>
            <a:ext cx="8178105" cy="441434"/>
          </a:xfrm>
        </p:spPr>
        <p:txBody>
          <a:bodyPr>
            <a:noAutofit/>
          </a:bodyPr>
          <a:lstStyle/>
          <a:p>
            <a:pPr algn="ctr"/>
            <a:r>
              <a:rPr lang="it-IT" sz="2400" dirty="0">
                <a:solidFill>
                  <a:srgbClr val="FF0000"/>
                </a:solidFill>
              </a:rPr>
              <a:t>Trend Lines of the </a:t>
            </a:r>
            <a:r>
              <a:rPr lang="it-IT" sz="2400" dirty="0" err="1">
                <a:solidFill>
                  <a:srgbClr val="FF0000"/>
                </a:solidFill>
              </a:rPr>
              <a:t>Bioethics</a:t>
            </a:r>
            <a:r>
              <a:rPr lang="it-IT" sz="2400" dirty="0">
                <a:solidFill>
                  <a:srgbClr val="FF0000"/>
                </a:solidFill>
              </a:rPr>
              <a:t> Centers in </a:t>
            </a:r>
            <a:r>
              <a:rPr lang="it-IT" sz="2400" dirty="0" err="1">
                <a:solidFill>
                  <a:srgbClr val="FF0000"/>
                </a:solidFill>
              </a:rPr>
              <a:t>this</a:t>
            </a:r>
            <a:r>
              <a:rPr lang="it-IT" sz="2400" dirty="0">
                <a:solidFill>
                  <a:srgbClr val="FF0000"/>
                </a:solidFill>
              </a:rPr>
              <a:t> first </a:t>
            </a:r>
            <a:r>
              <a:rPr lang="it-IT" sz="2400" dirty="0" err="1">
                <a:solidFill>
                  <a:srgbClr val="FF0000"/>
                </a:solidFill>
              </a:rPr>
              <a:t>phase</a:t>
            </a:r>
            <a:endParaRPr lang="it-IT" sz="2400" dirty="0">
              <a:solidFill>
                <a:srgbClr val="FF0000"/>
              </a:solidFill>
            </a:endParaRPr>
          </a:p>
        </p:txBody>
      </p:sp>
      <p:sp>
        <p:nvSpPr>
          <p:cNvPr id="15363" name="Rectangle 3"/>
          <p:cNvSpPr>
            <a:spLocks noGrp="1" noChangeArrowheads="1"/>
          </p:cNvSpPr>
          <p:nvPr>
            <p:ph type="body" idx="4294967295"/>
          </p:nvPr>
        </p:nvSpPr>
        <p:spPr>
          <a:xfrm>
            <a:off x="395536" y="1040524"/>
            <a:ext cx="7772400" cy="5479546"/>
          </a:xfrm>
        </p:spPr>
        <p:txBody>
          <a:bodyPr>
            <a:normAutofit/>
          </a:bodyPr>
          <a:lstStyle/>
          <a:p>
            <a:pPr algn="just">
              <a:lnSpc>
                <a:spcPct val="80000"/>
              </a:lnSpc>
            </a:pPr>
            <a:r>
              <a:rPr lang="it-IT" dirty="0" err="1"/>
              <a:t>There</a:t>
            </a:r>
            <a:r>
              <a:rPr lang="it-IT" dirty="0"/>
              <a:t> </a:t>
            </a:r>
            <a:r>
              <a:rPr lang="it-IT" dirty="0" err="1"/>
              <a:t>is</a:t>
            </a:r>
            <a:r>
              <a:rPr lang="it-IT" dirty="0"/>
              <a:t> a clear </a:t>
            </a:r>
            <a:r>
              <a:rPr lang="it-IT" dirty="0" err="1"/>
              <a:t>prevalence</a:t>
            </a:r>
            <a:r>
              <a:rPr lang="it-IT" dirty="0"/>
              <a:t> of clinical </a:t>
            </a:r>
            <a:r>
              <a:rPr lang="it-IT" dirty="0" err="1"/>
              <a:t>bioethics</a:t>
            </a:r>
            <a:r>
              <a:rPr lang="it-IT" dirty="0"/>
              <a:t>, </a:t>
            </a:r>
            <a:r>
              <a:rPr lang="it-IT" dirty="0" err="1"/>
              <a:t>especially</a:t>
            </a:r>
            <a:r>
              <a:rPr lang="it-IT" dirty="0"/>
              <a:t> in the major </a:t>
            </a:r>
            <a:r>
              <a:rPr lang="it-IT" dirty="0" err="1"/>
              <a:t>Catholic</a:t>
            </a:r>
            <a:r>
              <a:rPr lang="it-IT" dirty="0"/>
              <a:t>  centers (Institute of </a:t>
            </a:r>
            <a:r>
              <a:rPr lang="it-IT" dirty="0" err="1"/>
              <a:t>Bioethics</a:t>
            </a:r>
            <a:r>
              <a:rPr lang="it-IT" dirty="0"/>
              <a:t> </a:t>
            </a:r>
            <a:r>
              <a:rPr lang="it-IT" dirty="0" err="1"/>
              <a:t>Catholic</a:t>
            </a:r>
            <a:r>
              <a:rPr lang="it-IT" dirty="0"/>
              <a:t> University, School of Medicine and </a:t>
            </a:r>
            <a:r>
              <a:rPr lang="it-IT" dirty="0" err="1"/>
              <a:t>Medical</a:t>
            </a:r>
            <a:r>
              <a:rPr lang="it-IT" dirty="0"/>
              <a:t> </a:t>
            </a:r>
            <a:r>
              <a:rPr lang="it-IT" dirty="0" err="1"/>
              <a:t>Humanities</a:t>
            </a:r>
            <a:r>
              <a:rPr lang="it-IT" dirty="0"/>
              <a:t>, San Raffaele Hospital, The Ethic and Medicine Project of the Lanza Foundation) and in major </a:t>
            </a:r>
            <a:r>
              <a:rPr lang="it-IT" dirty="0" err="1"/>
              <a:t>lay</a:t>
            </a:r>
            <a:r>
              <a:rPr lang="it-IT" dirty="0"/>
              <a:t> centers ( </a:t>
            </a:r>
            <a:r>
              <a:rPr lang="it-IT" dirty="0" err="1"/>
              <a:t>Politeia</a:t>
            </a:r>
            <a:r>
              <a:rPr lang="it-IT" dirty="0"/>
              <a:t>).</a:t>
            </a:r>
          </a:p>
          <a:p>
            <a:pPr algn="just">
              <a:lnSpc>
                <a:spcPct val="80000"/>
              </a:lnSpc>
            </a:pPr>
            <a:r>
              <a:rPr lang="it-IT" dirty="0" err="1"/>
              <a:t>There</a:t>
            </a:r>
            <a:r>
              <a:rPr lang="it-IT" dirty="0"/>
              <a:t> </a:t>
            </a:r>
            <a:r>
              <a:rPr lang="it-IT" dirty="0" err="1"/>
              <a:t>is</a:t>
            </a:r>
            <a:r>
              <a:rPr lang="it-IT" dirty="0"/>
              <a:t> an opening </a:t>
            </a:r>
            <a:r>
              <a:rPr lang="it-IT" dirty="0" err="1"/>
              <a:t>toward</a:t>
            </a:r>
            <a:r>
              <a:rPr lang="it-IT" dirty="0"/>
              <a:t> </a:t>
            </a:r>
            <a:r>
              <a:rPr lang="it-IT" dirty="0" err="1"/>
              <a:t>animal</a:t>
            </a:r>
            <a:r>
              <a:rPr lang="it-IT" dirty="0"/>
              <a:t> and </a:t>
            </a:r>
            <a:r>
              <a:rPr lang="it-IT" dirty="0" err="1"/>
              <a:t>environmental</a:t>
            </a:r>
            <a:r>
              <a:rPr lang="it-IT" dirty="0"/>
              <a:t> </a:t>
            </a:r>
            <a:r>
              <a:rPr lang="it-IT" dirty="0" err="1"/>
              <a:t>bioethics</a:t>
            </a:r>
            <a:r>
              <a:rPr lang="it-IT" dirty="0"/>
              <a:t> in </a:t>
            </a:r>
            <a:r>
              <a:rPr lang="it-IT" dirty="0" err="1"/>
              <a:t>Sicilian</a:t>
            </a:r>
            <a:r>
              <a:rPr lang="it-IT" dirty="0"/>
              <a:t> </a:t>
            </a:r>
            <a:r>
              <a:rPr lang="it-IT" dirty="0" err="1"/>
              <a:t>Insitute</a:t>
            </a:r>
            <a:r>
              <a:rPr lang="it-IT" dirty="0"/>
              <a:t> of </a:t>
            </a:r>
            <a:r>
              <a:rPr lang="it-IT" dirty="0" err="1"/>
              <a:t>Bioethics</a:t>
            </a:r>
            <a:r>
              <a:rPr lang="it-IT" dirty="0"/>
              <a:t> and in </a:t>
            </a:r>
            <a:r>
              <a:rPr lang="it-IT" dirty="0" err="1"/>
              <a:t>Laboratory</a:t>
            </a:r>
            <a:r>
              <a:rPr lang="it-IT" dirty="0"/>
              <a:t> of </a:t>
            </a:r>
            <a:r>
              <a:rPr lang="it-IT" dirty="0" err="1"/>
              <a:t>Bioethics</a:t>
            </a:r>
            <a:r>
              <a:rPr lang="it-IT" dirty="0"/>
              <a:t>.</a:t>
            </a:r>
          </a:p>
          <a:p>
            <a:pPr algn="just">
              <a:lnSpc>
                <a:spcPct val="80000"/>
              </a:lnSpc>
            </a:pPr>
            <a:r>
              <a:rPr lang="it-IT" dirty="0" err="1"/>
              <a:t>Centered</a:t>
            </a:r>
            <a:r>
              <a:rPr lang="it-IT" dirty="0"/>
              <a:t> on </a:t>
            </a:r>
            <a:r>
              <a:rPr lang="it-IT" dirty="0" err="1"/>
              <a:t>animal</a:t>
            </a:r>
            <a:r>
              <a:rPr lang="it-IT" dirty="0"/>
              <a:t> </a:t>
            </a:r>
            <a:r>
              <a:rPr lang="it-IT" dirty="0" err="1"/>
              <a:t>bioethics</a:t>
            </a:r>
            <a:r>
              <a:rPr lang="it-IT" dirty="0"/>
              <a:t> and </a:t>
            </a:r>
            <a:r>
              <a:rPr lang="it-IT" dirty="0" err="1"/>
              <a:t>environmental</a:t>
            </a:r>
            <a:r>
              <a:rPr lang="it-IT" dirty="0"/>
              <a:t> </a:t>
            </a:r>
            <a:r>
              <a:rPr lang="it-IT" dirty="0" err="1"/>
              <a:t>is</a:t>
            </a:r>
            <a:r>
              <a:rPr lang="it-IT" dirty="0"/>
              <a:t> the </a:t>
            </a:r>
            <a:r>
              <a:rPr lang="it-IT" dirty="0" err="1"/>
              <a:t>Bioethics</a:t>
            </a:r>
            <a:r>
              <a:rPr lang="it-IT" dirty="0"/>
              <a:t> Center of Genova, on </a:t>
            </a:r>
            <a:r>
              <a:rPr lang="it-IT" dirty="0" err="1"/>
              <a:t>environmental</a:t>
            </a:r>
            <a:r>
              <a:rPr lang="it-IT" dirty="0"/>
              <a:t> the </a:t>
            </a:r>
            <a:r>
              <a:rPr lang="it-IT" dirty="0" err="1"/>
              <a:t>Italian</a:t>
            </a:r>
            <a:r>
              <a:rPr lang="it-IT" dirty="0"/>
              <a:t> Society of </a:t>
            </a:r>
            <a:r>
              <a:rPr lang="it-IT" dirty="0" err="1"/>
              <a:t>Bioethics</a:t>
            </a:r>
            <a:r>
              <a:rPr lang="it-IT" dirty="0"/>
              <a:t>.</a:t>
            </a:r>
          </a:p>
          <a:p>
            <a:pPr>
              <a:lnSpc>
                <a:spcPct val="80000"/>
              </a:lnSpc>
            </a:pPr>
            <a:endParaRPr lang="it-IT" sz="2000" dirty="0"/>
          </a:p>
          <a:p>
            <a:pPr algn="just"/>
            <a:endParaRPr lang="it-IT" sz="2000" dirty="0"/>
          </a:p>
        </p:txBody>
      </p:sp>
    </p:spTree>
    <p:extLst>
      <p:ext uri="{BB962C8B-B14F-4D97-AF65-F5344CB8AC3E}">
        <p14:creationId xmlns:p14="http://schemas.microsoft.com/office/powerpoint/2010/main" val="293656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5" name="Segnaposto piè di pagina 4"/>
          <p:cNvSpPr>
            <a:spLocks noGrp="1"/>
          </p:cNvSpPr>
          <p:nvPr>
            <p:ph type="ftr" sz="quarter" idx="11"/>
          </p:nvPr>
        </p:nvSpPr>
        <p:spPr>
          <a:noFill/>
          <a:ln>
            <a:miter lim="800000"/>
            <a:headEnd/>
            <a:tailEnd/>
          </a:ln>
          <a:effectLst>
            <a:outerShdw dist="12700" dir="2700000" algn="ctr" rotWithShape="0">
              <a:srgbClr val="808080">
                <a:alpha val="89999"/>
              </a:srgbClr>
            </a:outerShdw>
          </a:effectLst>
        </p:spPr>
        <p:txBody>
          <a:bodyPr anchor="t"/>
          <a:lstStyle/>
          <a:p>
            <a:pPr>
              <a:defRPr/>
            </a:pPr>
            <a:endParaRPr lang="it-IT">
              <a:latin typeface="+mn-lt"/>
              <a:ea typeface="+mn-ea"/>
            </a:endParaRPr>
          </a:p>
        </p:txBody>
      </p:sp>
      <p:sp>
        <p:nvSpPr>
          <p:cNvPr id="15362" name="Rectangle 2"/>
          <p:cNvSpPr>
            <a:spLocks noGrp="1" noChangeArrowheads="1"/>
          </p:cNvSpPr>
          <p:nvPr>
            <p:ph type="title" idx="4294967295"/>
          </p:nvPr>
        </p:nvSpPr>
        <p:spPr>
          <a:xfrm>
            <a:off x="482947" y="441435"/>
            <a:ext cx="8178105" cy="441434"/>
          </a:xfrm>
        </p:spPr>
        <p:txBody>
          <a:bodyPr>
            <a:noAutofit/>
          </a:bodyPr>
          <a:lstStyle/>
          <a:p>
            <a:pPr algn="ctr"/>
            <a:r>
              <a:rPr lang="it-IT" sz="2400" dirty="0">
                <a:solidFill>
                  <a:srgbClr val="FF0000"/>
                </a:solidFill>
              </a:rPr>
              <a:t>The life of the </a:t>
            </a:r>
            <a:r>
              <a:rPr lang="it-IT" sz="2400" dirty="0" err="1">
                <a:solidFill>
                  <a:srgbClr val="FF0000"/>
                </a:solidFill>
              </a:rPr>
              <a:t>Bioethics</a:t>
            </a:r>
            <a:r>
              <a:rPr lang="it-IT" sz="2400" dirty="0">
                <a:solidFill>
                  <a:srgbClr val="FF0000"/>
                </a:solidFill>
              </a:rPr>
              <a:t> Centers after ‘90</a:t>
            </a:r>
          </a:p>
        </p:txBody>
      </p:sp>
      <p:sp>
        <p:nvSpPr>
          <p:cNvPr id="15363" name="Rectangle 3"/>
          <p:cNvSpPr>
            <a:spLocks noGrp="1" noChangeArrowheads="1"/>
          </p:cNvSpPr>
          <p:nvPr>
            <p:ph type="body" idx="4294967295"/>
          </p:nvPr>
        </p:nvSpPr>
        <p:spPr>
          <a:xfrm>
            <a:off x="395536" y="1040524"/>
            <a:ext cx="7772400" cy="5479546"/>
          </a:xfrm>
        </p:spPr>
        <p:txBody>
          <a:bodyPr>
            <a:normAutofit/>
          </a:bodyPr>
          <a:lstStyle/>
          <a:p>
            <a:pPr algn="just">
              <a:lnSpc>
                <a:spcPct val="80000"/>
              </a:lnSpc>
            </a:pPr>
            <a:r>
              <a:rPr lang="it-IT" dirty="0"/>
              <a:t>The life of the Centers </a:t>
            </a:r>
            <a:r>
              <a:rPr lang="it-IT" dirty="0" err="1"/>
              <a:t>is</a:t>
            </a:r>
            <a:r>
              <a:rPr lang="it-IT" dirty="0"/>
              <a:t> </a:t>
            </a:r>
            <a:r>
              <a:rPr lang="it-IT" dirty="0" err="1"/>
              <a:t>transformed</a:t>
            </a:r>
            <a:r>
              <a:rPr lang="it-IT" dirty="0"/>
              <a:t> or </a:t>
            </a:r>
            <a:r>
              <a:rPr lang="it-IT" dirty="0" err="1"/>
              <a:t>extinguished</a:t>
            </a:r>
            <a:r>
              <a:rPr lang="it-IT" dirty="0"/>
              <a:t> over the </a:t>
            </a:r>
            <a:r>
              <a:rPr lang="it-IT" dirty="0" err="1"/>
              <a:t>years</a:t>
            </a:r>
            <a:r>
              <a:rPr lang="it-IT" dirty="0"/>
              <a:t>, </a:t>
            </a:r>
            <a:r>
              <a:rPr lang="it-IT" dirty="0" err="1"/>
              <a:t>since</a:t>
            </a:r>
            <a:r>
              <a:rPr lang="it-IT" dirty="0"/>
              <a:t> </a:t>
            </a:r>
            <a:r>
              <a:rPr lang="it-IT" dirty="0" err="1"/>
              <a:t>it</a:t>
            </a:r>
            <a:r>
              <a:rPr lang="it-IT" dirty="0"/>
              <a:t> </a:t>
            </a:r>
            <a:r>
              <a:rPr lang="it-IT" dirty="0" err="1"/>
              <a:t>is</a:t>
            </a:r>
            <a:r>
              <a:rPr lang="it-IT" dirty="0"/>
              <a:t> </a:t>
            </a:r>
            <a:r>
              <a:rPr lang="it-IT" dirty="0" err="1"/>
              <a:t>linked</a:t>
            </a:r>
            <a:r>
              <a:rPr lang="it-IT" dirty="0"/>
              <a:t> to </a:t>
            </a:r>
            <a:r>
              <a:rPr lang="it-IT" dirty="0" err="1"/>
              <a:t>various</a:t>
            </a:r>
            <a:r>
              <a:rPr lang="it-IT" dirty="0"/>
              <a:t> </a:t>
            </a:r>
            <a:r>
              <a:rPr lang="it-IT" dirty="0" err="1"/>
              <a:t>factors</a:t>
            </a:r>
            <a:r>
              <a:rPr lang="it-IT" dirty="0"/>
              <a:t>, </a:t>
            </a:r>
            <a:r>
              <a:rPr lang="it-IT" dirty="0" err="1"/>
              <a:t>among</a:t>
            </a:r>
            <a:r>
              <a:rPr lang="it-IT" dirty="0"/>
              <a:t> </a:t>
            </a:r>
            <a:r>
              <a:rPr lang="it-IT" dirty="0" err="1"/>
              <a:t>which</a:t>
            </a:r>
            <a:r>
              <a:rPr lang="it-IT" dirty="0"/>
              <a:t> the </a:t>
            </a:r>
            <a:r>
              <a:rPr lang="it-IT" dirty="0" err="1"/>
              <a:t>presence</a:t>
            </a:r>
            <a:r>
              <a:rPr lang="it-IT" dirty="0"/>
              <a:t> of </a:t>
            </a:r>
            <a:r>
              <a:rPr lang="it-IT" dirty="0" err="1"/>
              <a:t>those</a:t>
            </a:r>
            <a:r>
              <a:rPr lang="it-IT" dirty="0"/>
              <a:t> </a:t>
            </a:r>
            <a:r>
              <a:rPr lang="it-IT" dirty="0" err="1"/>
              <a:t>who</a:t>
            </a:r>
            <a:r>
              <a:rPr lang="it-IT" dirty="0"/>
              <a:t> </a:t>
            </a:r>
            <a:r>
              <a:rPr lang="it-IT" dirty="0" err="1"/>
              <a:t>founded</a:t>
            </a:r>
            <a:r>
              <a:rPr lang="it-IT" dirty="0"/>
              <a:t> </a:t>
            </a:r>
            <a:r>
              <a:rPr lang="it-IT" dirty="0" err="1"/>
              <a:t>them</a:t>
            </a:r>
            <a:r>
              <a:rPr lang="it-IT" dirty="0"/>
              <a:t>, </a:t>
            </a:r>
            <a:r>
              <a:rPr lang="it-IT" dirty="0" err="1"/>
              <a:t>direct</a:t>
            </a:r>
            <a:r>
              <a:rPr lang="it-IT" dirty="0"/>
              <a:t> </a:t>
            </a:r>
            <a:r>
              <a:rPr lang="it-IT" dirty="0" err="1"/>
              <a:t>them</a:t>
            </a:r>
            <a:r>
              <a:rPr lang="it-IT" dirty="0"/>
              <a:t>, </a:t>
            </a:r>
            <a:r>
              <a:rPr lang="it-IT" dirty="0" err="1"/>
              <a:t>animated</a:t>
            </a:r>
            <a:r>
              <a:rPr lang="it-IT" dirty="0"/>
              <a:t> </a:t>
            </a:r>
            <a:r>
              <a:rPr lang="it-IT" dirty="0" err="1"/>
              <a:t>them</a:t>
            </a:r>
            <a:r>
              <a:rPr lang="it-IT" dirty="0"/>
              <a:t>, </a:t>
            </a:r>
            <a:r>
              <a:rPr lang="it-IT" dirty="0" err="1"/>
              <a:t>is</a:t>
            </a:r>
            <a:r>
              <a:rPr lang="it-IT" dirty="0"/>
              <a:t> </a:t>
            </a:r>
            <a:r>
              <a:rPr lang="it-IT" dirty="0" err="1"/>
              <a:t>fundamental</a:t>
            </a:r>
            <a:r>
              <a:rPr lang="it-IT" dirty="0"/>
              <a:t>.</a:t>
            </a:r>
          </a:p>
          <a:p>
            <a:pPr algn="just">
              <a:lnSpc>
                <a:spcPct val="80000"/>
              </a:lnSpc>
            </a:pPr>
            <a:r>
              <a:rPr lang="it-IT" dirty="0" err="1"/>
              <a:t>There</a:t>
            </a:r>
            <a:r>
              <a:rPr lang="it-IT" dirty="0"/>
              <a:t> are no </a:t>
            </a:r>
            <a:r>
              <a:rPr lang="it-IT" dirty="0" err="1"/>
              <a:t>longer</a:t>
            </a:r>
            <a:r>
              <a:rPr lang="it-IT" dirty="0"/>
              <a:t> </a:t>
            </a:r>
            <a:r>
              <a:rPr lang="it-IT" dirty="0" err="1"/>
              <a:t>active</a:t>
            </a:r>
            <a:r>
              <a:rPr lang="it-IT" dirty="0"/>
              <a:t>: </a:t>
            </a:r>
          </a:p>
          <a:p>
            <a:pPr algn="just">
              <a:lnSpc>
                <a:spcPct val="80000"/>
              </a:lnSpc>
            </a:pPr>
            <a:r>
              <a:rPr lang="it-IT" dirty="0"/>
              <a:t>The Center of </a:t>
            </a:r>
            <a:r>
              <a:rPr lang="it-IT" dirty="0" err="1"/>
              <a:t>Bioethics</a:t>
            </a:r>
            <a:r>
              <a:rPr lang="it-IT" dirty="0"/>
              <a:t> of Genova</a:t>
            </a:r>
          </a:p>
          <a:p>
            <a:pPr algn="just">
              <a:lnSpc>
                <a:spcPct val="80000"/>
              </a:lnSpc>
            </a:pPr>
            <a:r>
              <a:rPr lang="it-IT" dirty="0"/>
              <a:t>The </a:t>
            </a:r>
            <a:r>
              <a:rPr lang="it-IT" dirty="0" err="1"/>
              <a:t>Italian</a:t>
            </a:r>
            <a:r>
              <a:rPr lang="it-IT" dirty="0"/>
              <a:t> Society of </a:t>
            </a:r>
            <a:r>
              <a:rPr lang="it-IT" dirty="0" err="1"/>
              <a:t>Bioethics</a:t>
            </a:r>
            <a:endParaRPr lang="it-IT" dirty="0"/>
          </a:p>
          <a:p>
            <a:pPr algn="just">
              <a:lnSpc>
                <a:spcPct val="80000"/>
              </a:lnSpc>
            </a:pPr>
            <a:r>
              <a:rPr lang="it-IT" dirty="0"/>
              <a:t>The </a:t>
            </a:r>
            <a:r>
              <a:rPr lang="it-IT" sz="2400" dirty="0" err="1"/>
              <a:t>Bioethics</a:t>
            </a:r>
            <a:r>
              <a:rPr lang="it-IT" sz="2400" dirty="0"/>
              <a:t> Center of Gramsci Institute</a:t>
            </a:r>
          </a:p>
          <a:p>
            <a:pPr algn="just">
              <a:lnSpc>
                <a:spcPct val="80000"/>
              </a:lnSpc>
            </a:pPr>
            <a:r>
              <a:rPr lang="it-IT" sz="2400" dirty="0"/>
              <a:t>The International Family Studies  Center</a:t>
            </a:r>
          </a:p>
          <a:p>
            <a:pPr algn="just">
              <a:lnSpc>
                <a:spcPct val="80000"/>
              </a:lnSpc>
            </a:pPr>
            <a:r>
              <a:rPr lang="it-IT" dirty="0"/>
              <a:t>The School of Medicine and </a:t>
            </a:r>
            <a:r>
              <a:rPr lang="it-IT" dirty="0" err="1"/>
              <a:t>Medical</a:t>
            </a:r>
            <a:r>
              <a:rPr lang="it-IT" dirty="0"/>
              <a:t> </a:t>
            </a:r>
            <a:r>
              <a:rPr lang="it-IT" dirty="0" err="1"/>
              <a:t>Humanities</a:t>
            </a:r>
            <a:r>
              <a:rPr lang="it-IT" dirty="0"/>
              <a:t>, San Raffaele Hospital.</a:t>
            </a:r>
          </a:p>
          <a:p>
            <a:pPr>
              <a:lnSpc>
                <a:spcPct val="80000"/>
              </a:lnSpc>
            </a:pPr>
            <a:endParaRPr lang="it-IT" sz="2000" dirty="0"/>
          </a:p>
          <a:p>
            <a:pPr algn="just"/>
            <a:endParaRPr lang="it-IT" sz="2000" dirty="0"/>
          </a:p>
        </p:txBody>
      </p:sp>
    </p:spTree>
    <p:extLst>
      <p:ext uri="{BB962C8B-B14F-4D97-AF65-F5344CB8AC3E}">
        <p14:creationId xmlns:p14="http://schemas.microsoft.com/office/powerpoint/2010/main" val="14949781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3466</TotalTime>
  <Words>3600</Words>
  <Application>Microsoft Office PowerPoint</Application>
  <PresentationFormat>Presentazione su schermo (4:3)</PresentationFormat>
  <Paragraphs>140</Paragraphs>
  <Slides>26</Slides>
  <Notes>20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26</vt:i4>
      </vt:variant>
    </vt:vector>
  </HeadingPairs>
  <TitlesOfParts>
    <vt:vector size="32" baseType="lpstr">
      <vt:lpstr>Arial</vt:lpstr>
      <vt:lpstr>Calibri</vt:lpstr>
      <vt:lpstr>Impact</vt:lpstr>
      <vt:lpstr>Times New Roman</vt:lpstr>
      <vt:lpstr>Wingdings</vt:lpstr>
      <vt:lpstr>NewsPrint</vt:lpstr>
      <vt:lpstr>BIOETHICS IN ITALY A first analysis trough the history of the italian Bioethics Centers</vt:lpstr>
      <vt:lpstr>The first phase </vt:lpstr>
      <vt:lpstr>         The second phase: starting  from  the ’90s</vt:lpstr>
      <vt:lpstr>         The debate between Catholics and lay people</vt:lpstr>
      <vt:lpstr>The Centers of Bioethics and the life of italian bioethics</vt:lpstr>
      <vt:lpstr>The Catholic Centers of Bioethics in Italy from 1985 to 1993</vt:lpstr>
      <vt:lpstr>Centers of lay/secular inspiration</vt:lpstr>
      <vt:lpstr>Trend Lines of the Bioethics Centers in this first phase</vt:lpstr>
      <vt:lpstr>The life of the Bioethics Centers after ‘90</vt:lpstr>
      <vt:lpstr>Transfromed Centers</vt:lpstr>
      <vt:lpstr>A separate case: The Italian Institute of Bioethics</vt:lpstr>
      <vt:lpstr>The Institute of Bioethics at the Catholic University of Rome</vt:lpstr>
      <vt:lpstr>                 </vt:lpstr>
      <vt:lpstr>  POLITEIA</vt:lpstr>
      <vt:lpstr>  The School/Department of Medicine and Medical Humanities of San Raffaele Hospital ( Milan)  slide n.1</vt:lpstr>
      <vt:lpstr>       The School/Department of Medicine and Medical Humanities of San Raffaele Hospital ( Milan)  slide n.2</vt:lpstr>
      <vt:lpstr>       THE ETHICS AND MEDICINE PROJECTS OF THE LANZA FOUNDATION</vt:lpstr>
      <vt:lpstr>                                  THE BIOETHICS CENTER OF GENOVA</vt:lpstr>
      <vt:lpstr> THE ITALIAN INSTITUTE OF BIOETHICS  slide n.1</vt:lpstr>
      <vt:lpstr> THE ITALIAN INSTITUTE OF BIOETHICS  slide n. 2</vt:lpstr>
      <vt:lpstr>THE SICILIAN INSTITUTE OF BIOETHICS</vt:lpstr>
      <vt:lpstr>                   THE «SALVATORE PRIVITERA» INSTITUTE OF BIOETHICS</vt:lpstr>
      <vt:lpstr>                                              THE ITALIAN SOCIETY OF BIOETHICS</vt:lpstr>
      <vt:lpstr>                                        THE INTERNATIONAL FAMILY STUDIES</vt:lpstr>
      <vt:lpstr>                              BIOETHICS CENTER-GRASCI INSTITUTE</vt:lpstr>
      <vt:lpstr>                                The Bioethics Laboratory of Messina</vt:lpstr>
    </vt:vector>
  </TitlesOfParts>
  <Company>aaa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L’alleanza terapeutica : speranza scientifica e speranza etica</dc:title>
  <dc:creator>aaa</dc:creator>
  <cp:lastModifiedBy>Marianna Gensabella</cp:lastModifiedBy>
  <cp:revision>184</cp:revision>
  <cp:lastPrinted>2020-12-12T00:27:12Z</cp:lastPrinted>
  <dcterms:created xsi:type="dcterms:W3CDTF">2010-09-17T23:49:42Z</dcterms:created>
  <dcterms:modified xsi:type="dcterms:W3CDTF">2021-09-29T11:34:19Z</dcterms:modified>
</cp:coreProperties>
</file>