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6" r:id="rId1"/>
  </p:sldMasterIdLst>
  <p:notesMasterIdLst>
    <p:notesMasterId r:id="rId28"/>
  </p:notesMasterIdLst>
  <p:handoutMasterIdLst>
    <p:handoutMasterId r:id="rId29"/>
  </p:handoutMasterIdLst>
  <p:sldIdLst>
    <p:sldId id="256" r:id="rId2"/>
    <p:sldId id="331" r:id="rId3"/>
    <p:sldId id="257" r:id="rId4"/>
    <p:sldId id="335" r:id="rId5"/>
    <p:sldId id="333" r:id="rId6"/>
    <p:sldId id="268" r:id="rId7"/>
    <p:sldId id="362" r:id="rId8"/>
    <p:sldId id="364" r:id="rId9"/>
    <p:sldId id="365" r:id="rId10"/>
    <p:sldId id="366" r:id="rId11"/>
    <p:sldId id="367" r:id="rId12"/>
    <p:sldId id="363" r:id="rId13"/>
    <p:sldId id="320" r:id="rId14"/>
    <p:sldId id="261" r:id="rId15"/>
    <p:sldId id="360" r:id="rId16"/>
    <p:sldId id="329" r:id="rId17"/>
    <p:sldId id="358" r:id="rId18"/>
    <p:sldId id="313" r:id="rId19"/>
    <p:sldId id="270" r:id="rId20"/>
    <p:sldId id="359" r:id="rId21"/>
    <p:sldId id="299" r:id="rId22"/>
    <p:sldId id="337" r:id="rId23"/>
    <p:sldId id="339" r:id="rId24"/>
    <p:sldId id="341" r:id="rId25"/>
    <p:sldId id="343" r:id="rId26"/>
    <p:sldId id="345" r:id="rId27"/>
  </p:sldIdLst>
  <p:sldSz cx="9144000" cy="6858000" type="screen4x3"/>
  <p:notesSz cx="6797675" cy="9926638"/>
  <p:defaultTextStyle>
    <a:defPPr>
      <a:defRPr lang="it-IT"/>
    </a:defPPr>
    <a:lvl1pPr algn="l" rtl="0" fontAlgn="base">
      <a:spcBef>
        <a:spcPct val="0"/>
      </a:spcBef>
      <a:spcAft>
        <a:spcPct val="0"/>
      </a:spcAft>
      <a:defRPr sz="2400" kern="1200">
        <a:solidFill>
          <a:schemeClr val="tx1"/>
        </a:solidFill>
        <a:latin typeface="Arial" charset="0"/>
        <a:ea typeface="ＭＳ Ｐゴシック" pitchFamily="96"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96"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96"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96"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nna Gensabella" initials="MG" lastIdx="2" clrIdx="0">
    <p:extLst>
      <p:ext uri="{19B8F6BF-5375-455C-9EA6-DF929625EA0E}">
        <p15:presenceInfo xmlns:p15="http://schemas.microsoft.com/office/powerpoint/2012/main" userId="43109283a934bb8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44" autoAdjust="0"/>
    <p:restoredTop sz="90925" autoAdjust="0"/>
  </p:normalViewPr>
  <p:slideViewPr>
    <p:cSldViewPr>
      <p:cViewPr varScale="1">
        <p:scale>
          <a:sx n="61" d="100"/>
          <a:sy n="61" d="100"/>
        </p:scale>
        <p:origin x="736" y="44"/>
      </p:cViewPr>
      <p:guideLst>
        <p:guide orient="horz" pos="2160"/>
        <p:guide pos="2880"/>
      </p:guideLst>
    </p:cSldViewPr>
  </p:slideViewPr>
  <p:outlineViewPr>
    <p:cViewPr>
      <p:scale>
        <a:sx n="33" d="100"/>
        <a:sy n="33" d="100"/>
      </p:scale>
      <p:origin x="0" y="1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27T10:56:33.425" idx="2">
    <p:pos x="2642" y="3807"/>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ea typeface="ＭＳ Ｐゴシック" pitchFamily="112" charset="-128"/>
              </a:defRPr>
            </a:lvl1pPr>
          </a:lstStyle>
          <a:p>
            <a:pPr>
              <a:defRPr/>
            </a:pPr>
            <a:endParaRPr lang="it-IT"/>
          </a:p>
        </p:txBody>
      </p:sp>
      <p:sp>
        <p:nvSpPr>
          <p:cNvPr id="43011"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ea typeface="ＭＳ Ｐゴシック" pitchFamily="112" charset="-128"/>
              </a:defRPr>
            </a:lvl1pPr>
          </a:lstStyle>
          <a:p>
            <a:pPr>
              <a:defRPr/>
            </a:pPr>
            <a:fld id="{06C933D1-A91F-4618-B206-9A75F5DC488B}" type="datetimeFigureOut">
              <a:rPr lang="it-IT"/>
              <a:pPr>
                <a:defRPr/>
              </a:pPr>
              <a:t>29/09/2021</a:t>
            </a:fld>
            <a:endParaRPr lang="it-IT"/>
          </a:p>
        </p:txBody>
      </p:sp>
      <p:sp>
        <p:nvSpPr>
          <p:cNvPr id="43012"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ea typeface="ＭＳ Ｐゴシック" pitchFamily="112" charset="-128"/>
              </a:defRPr>
            </a:lvl1pPr>
          </a:lstStyle>
          <a:p>
            <a:pPr>
              <a:defRPr/>
            </a:pPr>
            <a:endParaRPr lang="it-IT"/>
          </a:p>
        </p:txBody>
      </p:sp>
      <p:sp>
        <p:nvSpPr>
          <p:cNvPr id="43013"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ea typeface="ＭＳ Ｐゴシック" pitchFamily="112" charset="-128"/>
              </a:defRPr>
            </a:lvl1pPr>
          </a:lstStyle>
          <a:p>
            <a:pPr>
              <a:defRPr/>
            </a:pPr>
            <a:fld id="{19793083-957F-463B-AEBF-3DEA47A80A27}" type="slidenum">
              <a:rPr lang="it-IT"/>
              <a:pPr>
                <a:defRPr/>
              </a:pPr>
              <a:t>‹N›</a:t>
            </a:fld>
            <a:endParaRPr lang="it-IT"/>
          </a:p>
        </p:txBody>
      </p:sp>
    </p:spTree>
    <p:extLst>
      <p:ext uri="{BB962C8B-B14F-4D97-AF65-F5344CB8AC3E}">
        <p14:creationId xmlns:p14="http://schemas.microsoft.com/office/powerpoint/2010/main" val="2998859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ea typeface="ＭＳ Ｐゴシック" pitchFamily="112" charset="-128"/>
              </a:defRPr>
            </a:lvl1pPr>
          </a:lstStyle>
          <a:p>
            <a:pPr>
              <a:defRPr/>
            </a:pPr>
            <a:endParaRPr lang="it-IT"/>
          </a:p>
        </p:txBody>
      </p:sp>
      <p:sp>
        <p:nvSpPr>
          <p:cNvPr id="4198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ea typeface="ＭＳ Ｐゴシック" pitchFamily="112" charset="-128"/>
              </a:defRPr>
            </a:lvl1pPr>
          </a:lstStyle>
          <a:p>
            <a:pPr>
              <a:defRPr/>
            </a:pPr>
            <a:fld id="{FB3D390A-B882-44D6-916B-E5318613158F}" type="datetimeFigureOut">
              <a:rPr lang="it-IT"/>
              <a:pPr>
                <a:defRPr/>
              </a:pPr>
              <a:t>29/09/2021</a:t>
            </a:fld>
            <a:endParaRPr lang="it-IT"/>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99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ea typeface="ＭＳ Ｐゴシック" pitchFamily="112" charset="-128"/>
              </a:defRPr>
            </a:lvl1pPr>
          </a:lstStyle>
          <a:p>
            <a:pPr>
              <a:defRPr/>
            </a:pPr>
            <a:endParaRPr lang="it-IT"/>
          </a:p>
        </p:txBody>
      </p:sp>
      <p:sp>
        <p:nvSpPr>
          <p:cNvPr id="41991"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ea typeface="ＭＳ Ｐゴシック" pitchFamily="112" charset="-128"/>
              </a:defRPr>
            </a:lvl1pPr>
          </a:lstStyle>
          <a:p>
            <a:pPr>
              <a:defRPr/>
            </a:pPr>
            <a:fld id="{78FDC1BE-BC5C-4383-8A28-C4E923C2DB7E}" type="slidenum">
              <a:rPr lang="it-IT"/>
              <a:pPr>
                <a:defRPr/>
              </a:pPr>
              <a:t>‹N›</a:t>
            </a:fld>
            <a:endParaRPr lang="it-IT"/>
          </a:p>
        </p:txBody>
      </p:sp>
    </p:spTree>
    <p:extLst>
      <p:ext uri="{BB962C8B-B14F-4D97-AF65-F5344CB8AC3E}">
        <p14:creationId xmlns:p14="http://schemas.microsoft.com/office/powerpoint/2010/main" val="2860797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112"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112"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112"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112"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11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4177894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2455762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518539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dirty="0">
              <a:latin typeface="Calibri" pitchFamily="96"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dirty="0">
              <a:latin typeface="Calibri" pitchFamily="96" charset="0"/>
            </a:endParaRPr>
          </a:p>
        </p:txBody>
      </p:sp>
    </p:spTree>
    <p:extLst>
      <p:ext uri="{BB962C8B-B14F-4D97-AF65-F5344CB8AC3E}">
        <p14:creationId xmlns:p14="http://schemas.microsoft.com/office/powerpoint/2010/main" val="4255124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dirty="0">
              <a:latin typeface="Calibri" pitchFamily="96"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dirty="0">
              <a:latin typeface="Calibri" pitchFamily="96" charset="0"/>
            </a:endParaRPr>
          </a:p>
        </p:txBody>
      </p:sp>
    </p:spTree>
    <p:extLst>
      <p:ext uri="{BB962C8B-B14F-4D97-AF65-F5344CB8AC3E}">
        <p14:creationId xmlns:p14="http://schemas.microsoft.com/office/powerpoint/2010/main" val="4120107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2121471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1581675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319576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1272778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1390446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3344473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atin typeface="Calibri" pitchFamily="96" charset="0"/>
            </a:endParaRPr>
          </a:p>
        </p:txBody>
      </p:sp>
    </p:spTree>
    <p:extLst>
      <p:ext uri="{BB962C8B-B14F-4D97-AF65-F5344CB8AC3E}">
        <p14:creationId xmlns:p14="http://schemas.microsoft.com/office/powerpoint/2010/main" val="2614584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1EF6495-3A54-4DCB-AA1F-52879FF3889B}" type="datetimeFigureOut">
              <a:rPr lang="de-DE" smtClean="0"/>
              <a:pPr/>
              <a:t>29.09.2021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68D5124-2006-441B-A6A6-3AFA122404E2}" type="slidenum">
              <a:rPr lang="de-DE" smtClean="0"/>
              <a:pPr/>
              <a:t>‹N›</a:t>
            </a:fld>
            <a:endParaRPr lang="de-DE"/>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E3B4C06-4D9A-4B3B-AD9E-D32CE2643ED0}" type="datetimeFigureOut">
              <a:rPr lang="it-IT" smtClean="0"/>
              <a:pPr/>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604E4AA-40C8-4377-9B4A-BB5DA60D66F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868237EA-6560-4FAC-9E04-BF24F5F31753}" type="datetimeFigureOut">
              <a:rPr lang="it-IT" smtClean="0"/>
              <a:pPr/>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51783A4-E4C8-459B-9DA7-D59D5614E7A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E4EB1F1-B731-459C-9E2A-0ADD2F3E93C9}" type="datetimeFigureOut">
              <a:rPr lang="it-IT" smtClean="0"/>
              <a:pPr/>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9B7050-0138-4979-835A-C642462551E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243D7A1-4A74-4633-8E21-8F7B52F16C0F}" type="datetimeFigureOut">
              <a:rPr lang="it-IT" smtClean="0"/>
              <a:pPr/>
              <a:t>29/09/2021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6EAF30-78B4-4AF1-BA4D-45F8E56186EC}" type="slidenum">
              <a:rPr lang="it-IT" smtClean="0"/>
              <a:pPr/>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2511B66A-63EC-4634-A693-2C74F54CB3D2}" type="datetimeFigureOut">
              <a:rPr lang="it-IT" smtClean="0"/>
              <a:pPr/>
              <a:t>29/09/2021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D4751D4-3610-4BB9-B189-D9217703E14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7033DA5D-CFF4-4361-8E32-7C5A673B4E8B}" type="datetimeFigureOut">
              <a:rPr lang="it-IT" smtClean="0"/>
              <a:pPr/>
              <a:t>29/09/2021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580565E-5A32-4792-A001-82AEB0C4C53A}" type="slidenum">
              <a:rPr lang="it-IT" smtClean="0"/>
              <a:pPr/>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E6CC5F11-4F7A-4E28-A940-6EC837420F06}" type="datetimeFigureOut">
              <a:rPr lang="it-IT" smtClean="0"/>
              <a:pPr/>
              <a:t>29/09/2021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2494C38-CD17-4221-87E5-2AE406A6CB6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E5F0F-EA52-436C-8B14-E1B491D1FC69}" type="datetimeFigureOut">
              <a:rPr lang="it-IT" smtClean="0"/>
              <a:pPr/>
              <a:t>29/09/2021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F6545B8-D2C6-4A25-8190-D9A8BBBED18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40E9325-6046-441D-993C-E139B0D90DA8}" type="datetimeFigureOut">
              <a:rPr lang="it-IT" smtClean="0"/>
              <a:pPr/>
              <a:t>29/09/2021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6334A44-71B1-4C8C-8A79-07574E3B536E}" type="slidenum">
              <a:rPr lang="it-IT" smtClean="0"/>
              <a:pPr/>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7A0D4F-670F-498A-94D1-C0F023861CFD}" type="datetimeFigureOut">
              <a:rPr lang="it-IT" smtClean="0"/>
              <a:pPr/>
              <a:t>29/09/2021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76CD34-3306-4EC7-870C-18BD5C513DB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6BFB596-9DEB-4F9F-8696-A95F8D713C9A}" type="datetimeFigureOut">
              <a:rPr lang="it-IT" smtClean="0"/>
              <a:pPr/>
              <a:t>29/09/2021</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3CE995C-2C67-4F9A-B027-72BC028EDE06}" type="slidenum">
              <a:rPr lang="it-IT" smtClean="0"/>
              <a:pPr/>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p:txBody>
          <a:bodyPr/>
          <a:lstStyle/>
          <a:p>
            <a:r>
              <a:rPr lang="de-DE"/>
              <a:t>21.1.2015</a:t>
            </a:r>
            <a:endParaRPr lang="de-DE" dirty="0"/>
          </a:p>
        </p:txBody>
      </p:sp>
      <p:sp>
        <p:nvSpPr>
          <p:cNvPr id="6" name="Rectangle 5"/>
          <p:cNvSpPr>
            <a:spLocks noGrp="1" noChangeArrowheads="1"/>
          </p:cNvSpPr>
          <p:nvPr>
            <p:ph type="ftr" sz="quarter" idx="11"/>
          </p:nvPr>
        </p:nvSpPr>
        <p:spPr/>
        <p:txBody>
          <a:bodyPr/>
          <a:lstStyle/>
          <a:p>
            <a:endParaRPr lang="de-DE"/>
          </a:p>
        </p:txBody>
      </p:sp>
      <p:sp>
        <p:nvSpPr>
          <p:cNvPr id="2050" name="Rectangle 2"/>
          <p:cNvSpPr>
            <a:spLocks noGrp="1" noChangeArrowheads="1"/>
          </p:cNvSpPr>
          <p:nvPr>
            <p:ph type="ctrTitle" idx="4294967295"/>
          </p:nvPr>
        </p:nvSpPr>
        <p:spPr>
          <a:xfrm>
            <a:off x="719138" y="1884363"/>
            <a:ext cx="8424862" cy="2481262"/>
          </a:xfrm>
        </p:spPr>
        <p:txBody>
          <a:bodyPr>
            <a:normAutofit/>
          </a:bodyPr>
          <a:lstStyle/>
          <a:p>
            <a:pPr algn="ctr"/>
            <a:r>
              <a:rPr lang="it-IT" sz="3200" dirty="0">
                <a:solidFill>
                  <a:schemeClr val="accent1"/>
                </a:solidFill>
              </a:rPr>
              <a:t>BIOETHICS IN ITALY</a:t>
            </a:r>
            <a:br>
              <a:rPr lang="it-IT" sz="3200" dirty="0">
                <a:solidFill>
                  <a:schemeClr val="accent1"/>
                </a:solidFill>
              </a:rPr>
            </a:br>
            <a:r>
              <a:rPr lang="it-IT" sz="3200" dirty="0">
                <a:solidFill>
                  <a:schemeClr val="accent1"/>
                </a:solidFill>
              </a:rPr>
              <a:t>A first </a:t>
            </a:r>
            <a:r>
              <a:rPr lang="it-IT" sz="3200" dirty="0" err="1">
                <a:solidFill>
                  <a:schemeClr val="accent1"/>
                </a:solidFill>
              </a:rPr>
              <a:t>analysis</a:t>
            </a:r>
            <a:r>
              <a:rPr lang="it-IT" sz="3200" dirty="0">
                <a:solidFill>
                  <a:schemeClr val="accent1"/>
                </a:solidFill>
              </a:rPr>
              <a:t> </a:t>
            </a:r>
            <a:r>
              <a:rPr lang="it-IT" sz="3200" dirty="0" err="1">
                <a:solidFill>
                  <a:schemeClr val="accent1"/>
                </a:solidFill>
              </a:rPr>
              <a:t>trough</a:t>
            </a:r>
            <a:r>
              <a:rPr lang="it-IT" sz="3200" dirty="0">
                <a:solidFill>
                  <a:schemeClr val="accent1"/>
                </a:solidFill>
              </a:rPr>
              <a:t> the history of the </a:t>
            </a:r>
            <a:r>
              <a:rPr lang="it-IT" sz="3200" dirty="0" err="1">
                <a:solidFill>
                  <a:schemeClr val="accent1"/>
                </a:solidFill>
              </a:rPr>
              <a:t>italian</a:t>
            </a:r>
            <a:r>
              <a:rPr lang="it-IT" sz="3200" dirty="0">
                <a:solidFill>
                  <a:schemeClr val="accent1"/>
                </a:solidFill>
              </a:rPr>
              <a:t> </a:t>
            </a:r>
            <a:r>
              <a:rPr lang="it-IT" sz="3200" dirty="0" err="1">
                <a:solidFill>
                  <a:schemeClr val="accent1"/>
                </a:solidFill>
              </a:rPr>
              <a:t>Bioethics</a:t>
            </a:r>
            <a:r>
              <a:rPr lang="it-IT" sz="3200" dirty="0">
                <a:solidFill>
                  <a:schemeClr val="accent1"/>
                </a:solidFill>
              </a:rPr>
              <a:t> Centers</a:t>
            </a:r>
          </a:p>
        </p:txBody>
      </p:sp>
      <p:sp>
        <p:nvSpPr>
          <p:cNvPr id="2051" name="Rectangle 3"/>
          <p:cNvSpPr>
            <a:spLocks noGrp="1" noChangeArrowheads="1"/>
          </p:cNvSpPr>
          <p:nvPr>
            <p:ph type="subTitle" idx="4294967295"/>
          </p:nvPr>
        </p:nvSpPr>
        <p:spPr>
          <a:xfrm>
            <a:off x="3579813" y="4437063"/>
            <a:ext cx="5564187" cy="1800225"/>
          </a:xfrm>
        </p:spPr>
        <p:txBody>
          <a:bodyPr/>
          <a:lstStyle/>
          <a:p>
            <a:pPr marL="0" indent="0" algn="r">
              <a:buFont typeface="Wingdings" pitchFamily="96" charset="2"/>
              <a:buNone/>
            </a:pPr>
            <a:endParaRPr lang="it-IT" dirty="0"/>
          </a:p>
          <a:p>
            <a:pPr marL="0" indent="0" algn="ctr">
              <a:buFont typeface="Wingdings" pitchFamily="96" charset="2"/>
              <a:buNone/>
            </a:pPr>
            <a:r>
              <a:rPr lang="it-IT" sz="2400" dirty="0">
                <a:latin typeface="Times New Roman" pitchFamily="96" charset="0"/>
              </a:rPr>
              <a:t>Marianna Gensabella</a:t>
            </a:r>
          </a:p>
          <a:p>
            <a:pPr marL="0" indent="0" algn="ctr">
              <a:buFont typeface="Wingdings" pitchFamily="96" charset="2"/>
              <a:buNone/>
            </a:pPr>
            <a:r>
              <a:rPr lang="it-IT" dirty="0">
                <a:latin typeface="Times New Roman" pitchFamily="96" charset="0"/>
              </a:rPr>
              <a:t>Università di Messina</a:t>
            </a:r>
          </a:p>
          <a:p>
            <a:pPr marL="0" indent="0" algn="ctr">
              <a:buFont typeface="Wingdings" pitchFamily="96" charset="2"/>
              <a:buNone/>
            </a:pPr>
            <a:r>
              <a:rPr lang="it-IT" sz="2400" dirty="0">
                <a:latin typeface="Times New Roman" pitchFamily="96" charset="0"/>
              </a:rPr>
              <a:t>Comitato Nazionale per la Bioetica</a:t>
            </a:r>
          </a:p>
          <a:p>
            <a:pPr marL="0" indent="0" algn="ctr">
              <a:buFont typeface="Wingdings" pitchFamily="96" charset="2"/>
              <a:buNone/>
            </a:pPr>
            <a:endParaRPr lang="it-IT" sz="2000" dirty="0">
              <a:latin typeface="Times New Roman" pitchFamily="96" charset="0"/>
            </a:endParaRPr>
          </a:p>
        </p:txBody>
      </p:sp>
      <p:sp>
        <p:nvSpPr>
          <p:cNvPr id="3078" name="Rectangle 4"/>
          <p:cNvSpPr>
            <a:spLocks noChangeArrowheads="1"/>
          </p:cNvSpPr>
          <p:nvPr/>
        </p:nvSpPr>
        <p:spPr bwMode="auto">
          <a:xfrm>
            <a:off x="8453438" y="5243513"/>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endParaRPr lang="it-IT"/>
          </a:p>
          <a:p>
            <a:pPr eaLnBrk="0" hangingPunct="0"/>
            <a:endParaRPr lang="it-IT"/>
          </a:p>
        </p:txBody>
      </p:sp>
      <p:sp>
        <p:nvSpPr>
          <p:cNvPr id="3079" name="Rectangle 7"/>
          <p:cNvSpPr>
            <a:spLocks noChangeArrowheads="1"/>
          </p:cNvSpPr>
          <p:nvPr/>
        </p:nvSpPr>
        <p:spPr bwMode="auto">
          <a:xfrm>
            <a:off x="2282825" y="50339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it-IT"/>
          </a:p>
        </p:txBody>
      </p:sp>
      <p:sp>
        <p:nvSpPr>
          <p:cNvPr id="3080" name="Rectangle 9"/>
          <p:cNvSpPr>
            <a:spLocks noChangeArrowheads="1"/>
          </p:cNvSpPr>
          <p:nvPr/>
        </p:nvSpPr>
        <p:spPr bwMode="auto">
          <a:xfrm>
            <a:off x="3921125" y="40513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441435"/>
            <a:ext cx="8178105" cy="441434"/>
          </a:xfrm>
        </p:spPr>
        <p:txBody>
          <a:bodyPr>
            <a:noAutofit/>
          </a:bodyPr>
          <a:lstStyle/>
          <a:p>
            <a:pPr algn="ctr"/>
            <a:r>
              <a:rPr lang="it-IT" sz="2400" dirty="0" err="1">
                <a:solidFill>
                  <a:srgbClr val="FF0000"/>
                </a:solidFill>
              </a:rPr>
              <a:t>Transfromed</a:t>
            </a:r>
            <a:r>
              <a:rPr lang="it-IT" sz="2400" dirty="0">
                <a:solidFill>
                  <a:srgbClr val="FF0000"/>
                </a:solidFill>
              </a:rPr>
              <a:t> Centers</a:t>
            </a:r>
          </a:p>
        </p:txBody>
      </p:sp>
      <p:sp>
        <p:nvSpPr>
          <p:cNvPr id="15363" name="Rectangle 3"/>
          <p:cNvSpPr>
            <a:spLocks noGrp="1" noChangeArrowheads="1"/>
          </p:cNvSpPr>
          <p:nvPr>
            <p:ph type="body" idx="4294967295"/>
          </p:nvPr>
        </p:nvSpPr>
        <p:spPr>
          <a:xfrm>
            <a:off x="395536" y="1040524"/>
            <a:ext cx="7772400" cy="5479546"/>
          </a:xfrm>
        </p:spPr>
        <p:txBody>
          <a:bodyPr>
            <a:normAutofit/>
          </a:bodyPr>
          <a:lstStyle/>
          <a:p>
            <a:pPr algn="just">
              <a:lnSpc>
                <a:spcPct val="80000"/>
              </a:lnSpc>
            </a:pPr>
            <a:r>
              <a:rPr lang="it-IT" dirty="0"/>
              <a:t>Some Centers </a:t>
            </a:r>
            <a:r>
              <a:rPr lang="it-IT" dirty="0" err="1"/>
              <a:t>have</a:t>
            </a:r>
            <a:r>
              <a:rPr lang="it-IT" dirty="0"/>
              <a:t> </a:t>
            </a:r>
            <a:r>
              <a:rPr lang="it-IT" dirty="0" err="1"/>
              <a:t>changed</a:t>
            </a:r>
            <a:r>
              <a:rPr lang="it-IT" dirty="0"/>
              <a:t> </a:t>
            </a:r>
            <a:r>
              <a:rPr lang="it-IT" dirty="0" err="1"/>
              <a:t>their</a:t>
            </a:r>
            <a:r>
              <a:rPr lang="it-IT" dirty="0"/>
              <a:t> name and director, </a:t>
            </a:r>
            <a:r>
              <a:rPr lang="it-IT" dirty="0" err="1"/>
              <a:t>while</a:t>
            </a:r>
            <a:r>
              <a:rPr lang="it-IT" dirty="0"/>
              <a:t> </a:t>
            </a:r>
            <a:r>
              <a:rPr lang="it-IT" dirty="0" err="1"/>
              <a:t>maintaining</a:t>
            </a:r>
            <a:r>
              <a:rPr lang="it-IT" dirty="0"/>
              <a:t> the </a:t>
            </a:r>
            <a:r>
              <a:rPr lang="it-IT" dirty="0" err="1"/>
              <a:t>same</a:t>
            </a:r>
            <a:r>
              <a:rPr lang="it-IT" dirty="0"/>
              <a:t> vision of </a:t>
            </a:r>
            <a:r>
              <a:rPr lang="it-IT" dirty="0" err="1"/>
              <a:t>bioethics</a:t>
            </a:r>
            <a:r>
              <a:rPr lang="it-IT" dirty="0"/>
              <a:t> and the </a:t>
            </a:r>
            <a:r>
              <a:rPr lang="it-IT" dirty="0" err="1"/>
              <a:t>same</a:t>
            </a:r>
            <a:r>
              <a:rPr lang="it-IT" dirty="0"/>
              <a:t> </a:t>
            </a:r>
            <a:r>
              <a:rPr lang="it-IT" dirty="0" err="1"/>
              <a:t>purposes</a:t>
            </a:r>
            <a:r>
              <a:rPr lang="it-IT" dirty="0"/>
              <a:t>:</a:t>
            </a:r>
          </a:p>
          <a:p>
            <a:pPr algn="just">
              <a:lnSpc>
                <a:spcPct val="80000"/>
              </a:lnSpc>
            </a:pPr>
            <a:r>
              <a:rPr lang="it-IT" dirty="0"/>
              <a:t>The Institute of </a:t>
            </a:r>
            <a:r>
              <a:rPr lang="it-IT" dirty="0" err="1"/>
              <a:t>Bioethics</a:t>
            </a:r>
            <a:r>
              <a:rPr lang="it-IT" dirty="0"/>
              <a:t> </a:t>
            </a:r>
            <a:r>
              <a:rPr lang="it-IT" dirty="0" err="1"/>
              <a:t>at</a:t>
            </a:r>
            <a:r>
              <a:rPr lang="it-IT" dirty="0"/>
              <a:t> the </a:t>
            </a:r>
            <a:r>
              <a:rPr lang="it-IT" dirty="0" err="1"/>
              <a:t>Catholic</a:t>
            </a:r>
            <a:r>
              <a:rPr lang="it-IT" dirty="0"/>
              <a:t> University of Rome, </a:t>
            </a:r>
            <a:r>
              <a:rPr lang="it-IT" dirty="0" err="1"/>
              <a:t>directed</a:t>
            </a:r>
            <a:r>
              <a:rPr lang="it-IT" dirty="0"/>
              <a:t> by Elio Sgreccia </a:t>
            </a:r>
            <a:r>
              <a:rPr lang="it-IT" dirty="0" err="1"/>
              <a:t>has</a:t>
            </a:r>
            <a:r>
              <a:rPr lang="it-IT" dirty="0"/>
              <a:t> </a:t>
            </a:r>
            <a:r>
              <a:rPr lang="it-IT" dirty="0" err="1"/>
              <a:t>become</a:t>
            </a:r>
            <a:r>
              <a:rPr lang="it-IT" dirty="0"/>
              <a:t> the </a:t>
            </a:r>
            <a:r>
              <a:rPr lang="it-IT" dirty="0" err="1"/>
              <a:t>section</a:t>
            </a:r>
            <a:r>
              <a:rPr lang="it-IT" dirty="0"/>
              <a:t> of the Department of </a:t>
            </a:r>
            <a:r>
              <a:rPr lang="it-IT" dirty="0" err="1"/>
              <a:t>Safety</a:t>
            </a:r>
            <a:r>
              <a:rPr lang="it-IT" dirty="0"/>
              <a:t> and </a:t>
            </a:r>
            <a:r>
              <a:rPr lang="it-IT" dirty="0" err="1"/>
              <a:t>Bioethics</a:t>
            </a:r>
            <a:r>
              <a:rPr lang="it-IT" dirty="0"/>
              <a:t> of the </a:t>
            </a:r>
            <a:r>
              <a:rPr lang="it-IT" dirty="0" err="1"/>
              <a:t>Catholic</a:t>
            </a:r>
            <a:r>
              <a:rPr lang="it-IT" dirty="0"/>
              <a:t> University of Rome, </a:t>
            </a:r>
            <a:r>
              <a:rPr lang="it-IT" dirty="0" err="1"/>
              <a:t>Bioethics</a:t>
            </a:r>
            <a:r>
              <a:rPr lang="it-IT" dirty="0"/>
              <a:t> and </a:t>
            </a:r>
            <a:r>
              <a:rPr lang="it-IT" dirty="0" err="1"/>
              <a:t>Medical</a:t>
            </a:r>
            <a:r>
              <a:rPr lang="it-IT" dirty="0"/>
              <a:t> </a:t>
            </a:r>
            <a:r>
              <a:rPr lang="it-IT" dirty="0" err="1"/>
              <a:t>Humanities</a:t>
            </a:r>
            <a:r>
              <a:rPr lang="it-IT" dirty="0"/>
              <a:t>, </a:t>
            </a:r>
            <a:r>
              <a:rPr lang="it-IT" dirty="0" err="1"/>
              <a:t>directed</a:t>
            </a:r>
            <a:r>
              <a:rPr lang="it-IT" dirty="0"/>
              <a:t> by Antonio G. Spagnolo. The </a:t>
            </a:r>
            <a:r>
              <a:rPr lang="it-IT" dirty="0" err="1"/>
              <a:t>same</a:t>
            </a:r>
            <a:r>
              <a:rPr lang="it-IT" dirty="0"/>
              <a:t> vision of </a:t>
            </a:r>
            <a:r>
              <a:rPr lang="it-IT" dirty="0" err="1"/>
              <a:t>bioethics</a:t>
            </a:r>
            <a:r>
              <a:rPr lang="it-IT" dirty="0"/>
              <a:t> and the </a:t>
            </a:r>
            <a:r>
              <a:rPr lang="it-IT" dirty="0" err="1"/>
              <a:t>same</a:t>
            </a:r>
            <a:r>
              <a:rPr lang="it-IT" dirty="0"/>
              <a:t> </a:t>
            </a:r>
            <a:r>
              <a:rPr lang="it-IT" dirty="0" err="1"/>
              <a:t>purpose</a:t>
            </a:r>
            <a:r>
              <a:rPr lang="it-IT" dirty="0"/>
              <a:t> can be </a:t>
            </a:r>
            <a:r>
              <a:rPr lang="it-IT" dirty="0" err="1"/>
              <a:t>founded</a:t>
            </a:r>
            <a:r>
              <a:rPr lang="it-IT" dirty="0"/>
              <a:t> in the University Center for </a:t>
            </a:r>
            <a:r>
              <a:rPr lang="it-IT" dirty="0" err="1"/>
              <a:t>Bioethics</a:t>
            </a:r>
            <a:r>
              <a:rPr lang="it-IT" dirty="0"/>
              <a:t> and Life Sciences of the </a:t>
            </a:r>
            <a:r>
              <a:rPr lang="it-IT" dirty="0" err="1"/>
              <a:t>Catholic</a:t>
            </a:r>
            <a:r>
              <a:rPr lang="it-IT" dirty="0"/>
              <a:t> University of Milan, </a:t>
            </a:r>
            <a:r>
              <a:rPr lang="it-IT" dirty="0" err="1"/>
              <a:t>directed</a:t>
            </a:r>
            <a:r>
              <a:rPr lang="it-IT" dirty="0"/>
              <a:t> for long </a:t>
            </a:r>
            <a:r>
              <a:rPr lang="it-IT" dirty="0" err="1"/>
              <a:t>years</a:t>
            </a:r>
            <a:r>
              <a:rPr lang="it-IT" dirty="0"/>
              <a:t> by Adriano Pessina and </a:t>
            </a:r>
            <a:r>
              <a:rPr lang="it-IT" dirty="0" err="1"/>
              <a:t>now</a:t>
            </a:r>
            <a:r>
              <a:rPr lang="it-IT" dirty="0"/>
              <a:t> by Massimo Antonelli. In the new Centers </a:t>
            </a:r>
            <a:r>
              <a:rPr lang="it-IT" dirty="0" err="1"/>
              <a:t>we</a:t>
            </a:r>
            <a:r>
              <a:rPr lang="it-IT" dirty="0"/>
              <a:t> can </a:t>
            </a:r>
            <a:r>
              <a:rPr lang="it-IT" dirty="0" err="1"/>
              <a:t>see</a:t>
            </a:r>
            <a:r>
              <a:rPr lang="it-IT" dirty="0"/>
              <a:t> a </a:t>
            </a:r>
            <a:r>
              <a:rPr lang="it-IT" dirty="0" err="1"/>
              <a:t>greater</a:t>
            </a:r>
            <a:r>
              <a:rPr lang="it-IT" dirty="0"/>
              <a:t> </a:t>
            </a:r>
            <a:r>
              <a:rPr lang="it-IT" dirty="0" err="1"/>
              <a:t>interest</a:t>
            </a:r>
            <a:r>
              <a:rPr lang="it-IT" dirty="0"/>
              <a:t> in </a:t>
            </a:r>
            <a:r>
              <a:rPr lang="it-IT" dirty="0" err="1"/>
              <a:t>environmental</a:t>
            </a:r>
            <a:r>
              <a:rPr lang="it-IT" dirty="0"/>
              <a:t> </a:t>
            </a:r>
            <a:r>
              <a:rPr lang="it-IT" dirty="0" err="1"/>
              <a:t>bioethics</a:t>
            </a:r>
            <a:r>
              <a:rPr lang="it-IT" dirty="0"/>
              <a:t>.</a:t>
            </a:r>
          </a:p>
          <a:p>
            <a:pPr algn="just">
              <a:lnSpc>
                <a:spcPct val="80000"/>
              </a:lnSpc>
            </a:pPr>
            <a:r>
              <a:rPr lang="it-IT" dirty="0"/>
              <a:t>The </a:t>
            </a:r>
            <a:r>
              <a:rPr lang="it-IT" dirty="0" err="1"/>
              <a:t>Sicilian</a:t>
            </a:r>
            <a:r>
              <a:rPr lang="it-IT" dirty="0"/>
              <a:t> Institute of </a:t>
            </a:r>
            <a:r>
              <a:rPr lang="it-IT" dirty="0" err="1"/>
              <a:t>Bioethics</a:t>
            </a:r>
            <a:r>
              <a:rPr lang="it-IT" dirty="0"/>
              <a:t>, </a:t>
            </a:r>
            <a:r>
              <a:rPr lang="it-IT" dirty="0" err="1"/>
              <a:t>directed</a:t>
            </a:r>
            <a:r>
              <a:rPr lang="it-IT" dirty="0"/>
              <a:t> by Salvatore Privitera, </a:t>
            </a:r>
            <a:r>
              <a:rPr lang="it-IT" dirty="0" err="1"/>
              <a:t>has</a:t>
            </a:r>
            <a:r>
              <a:rPr lang="it-IT" dirty="0"/>
              <a:t> </a:t>
            </a:r>
            <a:r>
              <a:rPr lang="it-IT" dirty="0" err="1"/>
              <a:t>become</a:t>
            </a:r>
            <a:r>
              <a:rPr lang="it-IT" dirty="0"/>
              <a:t> The «Salvatore </a:t>
            </a:r>
            <a:r>
              <a:rPr lang="it-IT" dirty="0" err="1"/>
              <a:t>Privtera</a:t>
            </a:r>
            <a:r>
              <a:rPr lang="it-IT" dirty="0"/>
              <a:t>» Institute of </a:t>
            </a:r>
            <a:r>
              <a:rPr lang="it-IT" dirty="0" err="1"/>
              <a:t>Bioethics</a:t>
            </a:r>
            <a:r>
              <a:rPr lang="it-IT" dirty="0"/>
              <a:t>, </a:t>
            </a:r>
            <a:r>
              <a:rPr lang="it-IT" dirty="0" err="1"/>
              <a:t>directed</a:t>
            </a:r>
            <a:r>
              <a:rPr lang="it-IT" dirty="0"/>
              <a:t> by Salvino Leone.</a:t>
            </a:r>
            <a:endParaRPr lang="it-IT" sz="2000" dirty="0"/>
          </a:p>
          <a:p>
            <a:pPr algn="just"/>
            <a:endParaRPr lang="it-IT" sz="2000" dirty="0"/>
          </a:p>
        </p:txBody>
      </p:sp>
    </p:spTree>
    <p:extLst>
      <p:ext uri="{BB962C8B-B14F-4D97-AF65-F5344CB8AC3E}">
        <p14:creationId xmlns:p14="http://schemas.microsoft.com/office/powerpoint/2010/main" val="191155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441435"/>
            <a:ext cx="8178105" cy="441434"/>
          </a:xfrm>
        </p:spPr>
        <p:txBody>
          <a:bodyPr>
            <a:noAutofit/>
          </a:bodyPr>
          <a:lstStyle/>
          <a:p>
            <a:pPr algn="ctr"/>
            <a:r>
              <a:rPr lang="it-IT" sz="2400" dirty="0">
                <a:solidFill>
                  <a:srgbClr val="FF0000"/>
                </a:solidFill>
              </a:rPr>
              <a:t>A separate case: The </a:t>
            </a:r>
            <a:r>
              <a:rPr lang="it-IT" sz="2400" dirty="0" err="1">
                <a:solidFill>
                  <a:srgbClr val="FF0000"/>
                </a:solidFill>
              </a:rPr>
              <a:t>Italian</a:t>
            </a:r>
            <a:r>
              <a:rPr lang="it-IT" sz="2400" dirty="0">
                <a:solidFill>
                  <a:srgbClr val="FF0000"/>
                </a:solidFill>
              </a:rPr>
              <a:t> Institute of </a:t>
            </a:r>
            <a:r>
              <a:rPr lang="it-IT" sz="2400" dirty="0" err="1">
                <a:solidFill>
                  <a:srgbClr val="FF0000"/>
                </a:solidFill>
              </a:rPr>
              <a:t>Bioethics</a:t>
            </a:r>
            <a:endParaRPr lang="it-IT" sz="2400" dirty="0">
              <a:solidFill>
                <a:srgbClr val="FF0000"/>
              </a:solidFill>
            </a:endParaRPr>
          </a:p>
        </p:txBody>
      </p:sp>
      <p:sp>
        <p:nvSpPr>
          <p:cNvPr id="15363" name="Rectangle 3"/>
          <p:cNvSpPr>
            <a:spLocks noGrp="1" noChangeArrowheads="1"/>
          </p:cNvSpPr>
          <p:nvPr>
            <p:ph type="body" idx="4294967295"/>
          </p:nvPr>
        </p:nvSpPr>
        <p:spPr>
          <a:xfrm>
            <a:off x="395536" y="1040524"/>
            <a:ext cx="7772400" cy="5479546"/>
          </a:xfrm>
        </p:spPr>
        <p:txBody>
          <a:bodyPr>
            <a:normAutofit/>
          </a:bodyPr>
          <a:lstStyle/>
          <a:p>
            <a:pPr algn="just"/>
            <a:r>
              <a:rPr lang="it-IT" sz="2000" dirty="0"/>
              <a:t>The </a:t>
            </a:r>
            <a:r>
              <a:rPr lang="it-IT" sz="2000" dirty="0" err="1"/>
              <a:t>Italian</a:t>
            </a:r>
            <a:r>
              <a:rPr lang="it-IT" sz="2000" dirty="0"/>
              <a:t> Institute of </a:t>
            </a:r>
            <a:r>
              <a:rPr lang="it-IT" sz="2000" dirty="0" err="1"/>
              <a:t>Bioethics</a:t>
            </a:r>
            <a:r>
              <a:rPr lang="it-IT" sz="2000" dirty="0"/>
              <a:t> </a:t>
            </a:r>
            <a:r>
              <a:rPr lang="it-IT" sz="2000" dirty="0" err="1"/>
              <a:t>was</a:t>
            </a:r>
            <a:r>
              <a:rPr lang="it-IT" sz="2000" dirty="0"/>
              <a:t> </a:t>
            </a:r>
            <a:r>
              <a:rPr lang="it-IT" sz="2000" dirty="0" err="1"/>
              <a:t>founded</a:t>
            </a:r>
            <a:r>
              <a:rPr lang="it-IT" sz="2000" dirty="0"/>
              <a:t> in 1993 in Genova, by Luisella Battaglia,  </a:t>
            </a:r>
            <a:r>
              <a:rPr lang="it-IT" sz="2000" dirty="0" err="1"/>
              <a:t>who</a:t>
            </a:r>
            <a:r>
              <a:rPr lang="it-IT" sz="2000" dirty="0"/>
              <a:t> </a:t>
            </a:r>
            <a:r>
              <a:rPr lang="it-IT" sz="2000" dirty="0" err="1"/>
              <a:t>had</a:t>
            </a:r>
            <a:r>
              <a:rPr lang="it-IT" sz="2000" dirty="0"/>
              <a:t> </a:t>
            </a:r>
            <a:r>
              <a:rPr lang="it-IT" sz="2000" dirty="0" err="1"/>
              <a:t>been</a:t>
            </a:r>
            <a:r>
              <a:rPr lang="it-IT" sz="2000" dirty="0"/>
              <a:t> director of the </a:t>
            </a:r>
            <a:r>
              <a:rPr lang="it-IT" sz="2000" dirty="0" err="1"/>
              <a:t>Bioethics</a:t>
            </a:r>
            <a:r>
              <a:rPr lang="it-IT" sz="2000" dirty="0"/>
              <a:t> center of Genova.</a:t>
            </a:r>
          </a:p>
          <a:p>
            <a:pPr algn="just"/>
            <a:r>
              <a:rPr lang="it-IT" sz="2000" dirty="0" err="1"/>
              <a:t>It</a:t>
            </a:r>
            <a:r>
              <a:rPr lang="it-IT" sz="2000" dirty="0"/>
              <a:t> </a:t>
            </a:r>
            <a:r>
              <a:rPr lang="it-IT" sz="2000" dirty="0" err="1"/>
              <a:t>cannot</a:t>
            </a:r>
            <a:r>
              <a:rPr lang="it-IT" sz="2000" dirty="0"/>
              <a:t> be </a:t>
            </a:r>
            <a:r>
              <a:rPr lang="it-IT" sz="2000" dirty="0" err="1"/>
              <a:t>said</a:t>
            </a:r>
            <a:r>
              <a:rPr lang="it-IT" sz="2000" dirty="0"/>
              <a:t> </a:t>
            </a:r>
            <a:r>
              <a:rPr lang="it-IT" sz="2000" dirty="0" err="1"/>
              <a:t>that</a:t>
            </a:r>
            <a:r>
              <a:rPr lang="it-IT" sz="2000" dirty="0"/>
              <a:t> the Institute </a:t>
            </a:r>
            <a:r>
              <a:rPr lang="it-IT" sz="2000" dirty="0" err="1"/>
              <a:t>is</a:t>
            </a:r>
            <a:r>
              <a:rPr lang="it-IT" sz="2000" dirty="0"/>
              <a:t> a </a:t>
            </a:r>
            <a:r>
              <a:rPr lang="it-IT" sz="2000" dirty="0" err="1"/>
              <a:t>transformation</a:t>
            </a:r>
            <a:r>
              <a:rPr lang="it-IT" sz="2000" dirty="0"/>
              <a:t> of </a:t>
            </a:r>
            <a:r>
              <a:rPr lang="it-IT" sz="2000" dirty="0" err="1"/>
              <a:t>that</a:t>
            </a:r>
            <a:r>
              <a:rPr lang="it-IT" sz="2000" dirty="0"/>
              <a:t> Center. </a:t>
            </a:r>
            <a:r>
              <a:rPr lang="it-IT" sz="2000" dirty="0" err="1"/>
              <a:t>While</a:t>
            </a:r>
            <a:r>
              <a:rPr lang="it-IT" sz="2000" dirty="0"/>
              <a:t> </a:t>
            </a:r>
            <a:r>
              <a:rPr lang="it-IT" sz="2000" dirty="0" err="1"/>
              <a:t>taking</a:t>
            </a:r>
            <a:r>
              <a:rPr lang="it-IT" sz="2000" dirty="0"/>
              <a:t> up a strong </a:t>
            </a:r>
            <a:r>
              <a:rPr lang="it-IT" sz="2000" dirty="0" err="1"/>
              <a:t>interest</a:t>
            </a:r>
            <a:r>
              <a:rPr lang="it-IT" sz="2000" dirty="0"/>
              <a:t> in </a:t>
            </a:r>
            <a:r>
              <a:rPr lang="it-IT" sz="2000" dirty="0" err="1"/>
              <a:t>animal</a:t>
            </a:r>
            <a:r>
              <a:rPr lang="it-IT" sz="2000" dirty="0"/>
              <a:t> and </a:t>
            </a:r>
            <a:r>
              <a:rPr lang="it-IT" sz="2000" dirty="0" err="1"/>
              <a:t>environmental</a:t>
            </a:r>
            <a:r>
              <a:rPr lang="it-IT" sz="2000" dirty="0"/>
              <a:t> </a:t>
            </a:r>
            <a:r>
              <a:rPr lang="it-IT" sz="2000" dirty="0" err="1"/>
              <a:t>bioethics</a:t>
            </a:r>
            <a:r>
              <a:rPr lang="it-IT" sz="2000" dirty="0"/>
              <a:t>, the Institute </a:t>
            </a:r>
            <a:r>
              <a:rPr lang="it-IT" sz="2000" dirty="0" err="1"/>
              <a:t>was</a:t>
            </a:r>
            <a:r>
              <a:rPr lang="it-IT" sz="2000" dirty="0"/>
              <a:t> </a:t>
            </a:r>
            <a:r>
              <a:rPr lang="it-IT" sz="2000" dirty="0" err="1"/>
              <a:t>born</a:t>
            </a:r>
            <a:r>
              <a:rPr lang="it-IT" sz="2000" dirty="0"/>
              <a:t> with a national </a:t>
            </a:r>
            <a:r>
              <a:rPr lang="it-IT" sz="2000" dirty="0" err="1"/>
              <a:t>vocation</a:t>
            </a:r>
            <a:r>
              <a:rPr lang="it-IT" sz="2000" dirty="0"/>
              <a:t> and spreads to </a:t>
            </a:r>
            <a:r>
              <a:rPr lang="it-IT" sz="2000" dirty="0" err="1"/>
              <a:t>various</a:t>
            </a:r>
            <a:r>
              <a:rPr lang="it-IT" sz="2000" dirty="0"/>
              <a:t> </a:t>
            </a:r>
            <a:r>
              <a:rPr lang="it-IT" sz="2000" dirty="0" err="1"/>
              <a:t>regions</a:t>
            </a:r>
            <a:r>
              <a:rPr lang="it-IT" sz="2000" dirty="0"/>
              <a:t> of </a:t>
            </a:r>
            <a:r>
              <a:rPr lang="it-IT" sz="2000" dirty="0" err="1"/>
              <a:t>Italy</a:t>
            </a:r>
            <a:r>
              <a:rPr lang="it-IT" sz="2000" dirty="0"/>
              <a:t>. </a:t>
            </a:r>
            <a:r>
              <a:rPr lang="it-IT" sz="2000" dirty="0" err="1"/>
              <a:t>Moreover</a:t>
            </a:r>
            <a:r>
              <a:rPr lang="it-IT" sz="2000" dirty="0"/>
              <a:t>, the Institute </a:t>
            </a:r>
            <a:r>
              <a:rPr lang="it-IT" sz="2000" dirty="0" err="1"/>
              <a:t>has</a:t>
            </a:r>
            <a:r>
              <a:rPr lang="it-IT" sz="2000" dirty="0"/>
              <a:t> a </a:t>
            </a:r>
            <a:r>
              <a:rPr lang="it-IT" sz="2000" dirty="0" err="1"/>
              <a:t>marked</a:t>
            </a:r>
            <a:r>
              <a:rPr lang="it-IT" sz="2000" dirty="0"/>
              <a:t> liberal and </a:t>
            </a:r>
            <a:r>
              <a:rPr lang="it-IT" sz="2000" dirty="0" err="1"/>
              <a:t>pluralist</a:t>
            </a:r>
            <a:r>
              <a:rPr lang="it-IT" sz="2000" dirty="0"/>
              <a:t> </a:t>
            </a:r>
            <a:r>
              <a:rPr lang="it-IT" sz="2000" dirty="0" err="1"/>
              <a:t>vocation</a:t>
            </a:r>
            <a:r>
              <a:rPr lang="it-IT" sz="2000" dirty="0"/>
              <a:t> with an </a:t>
            </a:r>
            <a:r>
              <a:rPr lang="it-IT" sz="2000" dirty="0" err="1"/>
              <a:t>openess</a:t>
            </a:r>
            <a:r>
              <a:rPr lang="it-IT" sz="2000" dirty="0"/>
              <a:t> to the </a:t>
            </a:r>
            <a:r>
              <a:rPr lang="it-IT" sz="2000" dirty="0" err="1"/>
              <a:t>Catholic</a:t>
            </a:r>
            <a:r>
              <a:rPr lang="it-IT" sz="2000" dirty="0"/>
              <a:t> world, </a:t>
            </a:r>
            <a:r>
              <a:rPr lang="it-IT" sz="2000" dirty="0" err="1"/>
              <a:t>which</a:t>
            </a:r>
            <a:r>
              <a:rPr lang="it-IT" sz="2000" dirty="0"/>
              <a:t> over the </a:t>
            </a:r>
            <a:r>
              <a:rPr lang="it-IT" sz="2000" dirty="0" err="1"/>
              <a:t>years</a:t>
            </a:r>
            <a:r>
              <a:rPr lang="it-IT" sz="2000" dirty="0"/>
              <a:t> </a:t>
            </a:r>
            <a:r>
              <a:rPr lang="it-IT" sz="2000" dirty="0" err="1"/>
              <a:t>failed</a:t>
            </a:r>
            <a:r>
              <a:rPr lang="it-IT" sz="2000" dirty="0"/>
              <a:t> the Center of Genova.</a:t>
            </a:r>
          </a:p>
        </p:txBody>
      </p:sp>
    </p:spTree>
    <p:extLst>
      <p:ext uri="{BB962C8B-B14F-4D97-AF65-F5344CB8AC3E}">
        <p14:creationId xmlns:p14="http://schemas.microsoft.com/office/powerpoint/2010/main" val="282314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284099"/>
            <a:ext cx="8178105" cy="552613"/>
          </a:xfrm>
        </p:spPr>
        <p:txBody>
          <a:bodyPr>
            <a:noAutofit/>
          </a:bodyPr>
          <a:lstStyle/>
          <a:p>
            <a:pPr algn="ctr"/>
            <a:r>
              <a:rPr lang="it-IT" sz="2400" dirty="0">
                <a:solidFill>
                  <a:srgbClr val="FF0000"/>
                </a:solidFill>
              </a:rPr>
              <a:t>The Institute of </a:t>
            </a:r>
            <a:r>
              <a:rPr lang="it-IT" sz="2400" dirty="0" err="1">
                <a:solidFill>
                  <a:srgbClr val="FF0000"/>
                </a:solidFill>
              </a:rPr>
              <a:t>Bioethics</a:t>
            </a:r>
            <a:r>
              <a:rPr lang="it-IT" sz="2400" dirty="0">
                <a:solidFill>
                  <a:srgbClr val="FF0000"/>
                </a:solidFill>
              </a:rPr>
              <a:t> </a:t>
            </a:r>
            <a:r>
              <a:rPr lang="it-IT" sz="2400" dirty="0" err="1">
                <a:solidFill>
                  <a:srgbClr val="FF0000"/>
                </a:solidFill>
              </a:rPr>
              <a:t>at</a:t>
            </a:r>
            <a:r>
              <a:rPr lang="it-IT" sz="2400" dirty="0">
                <a:solidFill>
                  <a:srgbClr val="FF0000"/>
                </a:solidFill>
              </a:rPr>
              <a:t> the </a:t>
            </a:r>
            <a:r>
              <a:rPr lang="it-IT" sz="2400" dirty="0" err="1">
                <a:solidFill>
                  <a:srgbClr val="FF0000"/>
                </a:solidFill>
              </a:rPr>
              <a:t>Catholic</a:t>
            </a:r>
            <a:r>
              <a:rPr lang="it-IT" sz="2400" dirty="0">
                <a:solidFill>
                  <a:srgbClr val="FF0000"/>
                </a:solidFill>
              </a:rPr>
              <a:t> University of Rome</a:t>
            </a:r>
          </a:p>
        </p:txBody>
      </p:sp>
      <p:sp>
        <p:nvSpPr>
          <p:cNvPr id="15363" name="Rectangle 3"/>
          <p:cNvSpPr>
            <a:spLocks noGrp="1" noChangeArrowheads="1"/>
          </p:cNvSpPr>
          <p:nvPr>
            <p:ph type="body" idx="4294967295"/>
          </p:nvPr>
        </p:nvSpPr>
        <p:spPr>
          <a:xfrm>
            <a:off x="395536" y="1040524"/>
            <a:ext cx="7772400" cy="5479546"/>
          </a:xfrm>
        </p:spPr>
        <p:txBody>
          <a:bodyPr>
            <a:normAutofit/>
          </a:bodyPr>
          <a:lstStyle/>
          <a:p>
            <a:pPr algn="just"/>
            <a:r>
              <a:rPr lang="it-IT" sz="2000" dirty="0" err="1"/>
              <a:t>Established</a:t>
            </a:r>
            <a:r>
              <a:rPr lang="it-IT" sz="2000" dirty="0"/>
              <a:t> in 1985 </a:t>
            </a:r>
            <a:r>
              <a:rPr lang="it-IT" sz="2000" dirty="0" err="1"/>
              <a:t>as</a:t>
            </a:r>
            <a:r>
              <a:rPr lang="it-IT" sz="2000" dirty="0"/>
              <a:t> a Center of </a:t>
            </a:r>
            <a:r>
              <a:rPr lang="it-IT" sz="2000" dirty="0" err="1"/>
              <a:t>Bioethics</a:t>
            </a:r>
            <a:r>
              <a:rPr lang="it-IT" sz="2000" dirty="0"/>
              <a:t>, </a:t>
            </a:r>
            <a:r>
              <a:rPr lang="it-IT" sz="2000" dirty="0" err="1"/>
              <a:t>it</a:t>
            </a:r>
            <a:r>
              <a:rPr lang="it-IT" sz="2000" dirty="0"/>
              <a:t>  </a:t>
            </a:r>
            <a:r>
              <a:rPr lang="it-IT" sz="2000" dirty="0" err="1"/>
              <a:t>became</a:t>
            </a:r>
            <a:r>
              <a:rPr lang="it-IT" sz="2000" dirty="0"/>
              <a:t> an Institute in 1992, under the </a:t>
            </a:r>
            <a:r>
              <a:rPr lang="it-IT" sz="2000" dirty="0" err="1"/>
              <a:t>direction</a:t>
            </a:r>
            <a:r>
              <a:rPr lang="it-IT" sz="2000" dirty="0"/>
              <a:t> of Elio Sgreccia</a:t>
            </a:r>
          </a:p>
          <a:p>
            <a:pPr algn="just"/>
            <a:r>
              <a:rPr lang="it-IT" sz="2000" dirty="0"/>
              <a:t>The vision of </a:t>
            </a:r>
            <a:r>
              <a:rPr lang="it-IT" sz="2000" dirty="0" err="1"/>
              <a:t>bioethics</a:t>
            </a:r>
            <a:r>
              <a:rPr lang="it-IT" sz="2000" dirty="0"/>
              <a:t> </a:t>
            </a:r>
            <a:r>
              <a:rPr lang="it-IT" sz="2000" dirty="0" err="1"/>
              <a:t>that</a:t>
            </a:r>
            <a:r>
              <a:rPr lang="it-IT" sz="2000" dirty="0"/>
              <a:t> </a:t>
            </a:r>
            <a:r>
              <a:rPr lang="it-IT" sz="2000" dirty="0" err="1"/>
              <a:t>inspires</a:t>
            </a:r>
            <a:r>
              <a:rPr lang="it-IT" sz="2000" dirty="0"/>
              <a:t> the activities of the Institute </a:t>
            </a:r>
            <a:r>
              <a:rPr lang="it-IT" sz="2000" dirty="0" err="1"/>
              <a:t>is</a:t>
            </a:r>
            <a:r>
              <a:rPr lang="it-IT" sz="2000" dirty="0"/>
              <a:t> </a:t>
            </a:r>
            <a:r>
              <a:rPr lang="it-IT" sz="2000" dirty="0" err="1"/>
              <a:t>ontologically</a:t>
            </a:r>
            <a:r>
              <a:rPr lang="it-IT" sz="2000" dirty="0"/>
              <a:t> </a:t>
            </a:r>
            <a:r>
              <a:rPr lang="it-IT" sz="2000" dirty="0" err="1"/>
              <a:t>founded</a:t>
            </a:r>
            <a:r>
              <a:rPr lang="it-IT" sz="2000" dirty="0"/>
              <a:t> </a:t>
            </a:r>
            <a:r>
              <a:rPr lang="it-IT" sz="2000" dirty="0" err="1"/>
              <a:t>personalism</a:t>
            </a:r>
            <a:r>
              <a:rPr lang="it-IT" sz="2000" dirty="0"/>
              <a:t> of </a:t>
            </a:r>
            <a:r>
              <a:rPr lang="it-IT" sz="2000" dirty="0" err="1"/>
              <a:t>Thomist</a:t>
            </a:r>
            <a:r>
              <a:rPr lang="it-IT" sz="2000" dirty="0"/>
              <a:t> </a:t>
            </a:r>
            <a:r>
              <a:rPr lang="it-IT" sz="2000" dirty="0" err="1"/>
              <a:t>inspiration</a:t>
            </a:r>
            <a:r>
              <a:rPr lang="it-IT" sz="2000" dirty="0"/>
              <a:t>. </a:t>
            </a:r>
            <a:r>
              <a:rPr lang="it-IT" sz="2000" dirty="0" err="1"/>
              <a:t>It</a:t>
            </a:r>
            <a:r>
              <a:rPr lang="it-IT" sz="2000" dirty="0"/>
              <a:t> </a:t>
            </a:r>
            <a:r>
              <a:rPr lang="it-IT" sz="2000" dirty="0" err="1"/>
              <a:t>is</a:t>
            </a:r>
            <a:r>
              <a:rPr lang="it-IT" sz="2000" dirty="0"/>
              <a:t> an </a:t>
            </a:r>
            <a:r>
              <a:rPr lang="it-IT" sz="2000" dirty="0" err="1"/>
              <a:t>ethical</a:t>
            </a:r>
            <a:r>
              <a:rPr lang="it-IT" sz="2000" dirty="0"/>
              <a:t> vision </a:t>
            </a:r>
            <a:r>
              <a:rPr lang="it-IT" sz="2000" dirty="0" err="1"/>
              <a:t>that</a:t>
            </a:r>
            <a:r>
              <a:rPr lang="it-IT" sz="2000" dirty="0"/>
              <a:t> places the </a:t>
            </a:r>
            <a:r>
              <a:rPr lang="it-IT" sz="2000" dirty="0" err="1"/>
              <a:t>person</a:t>
            </a:r>
            <a:r>
              <a:rPr lang="it-IT" sz="2000" dirty="0"/>
              <a:t>, </a:t>
            </a:r>
            <a:r>
              <a:rPr lang="it-IT" sz="2000" dirty="0" err="1"/>
              <a:t>considered</a:t>
            </a:r>
            <a:r>
              <a:rPr lang="it-IT" sz="2000" dirty="0"/>
              <a:t> </a:t>
            </a:r>
            <a:r>
              <a:rPr lang="it-IT" sz="2000" dirty="0" err="1"/>
              <a:t>coincident</a:t>
            </a:r>
            <a:r>
              <a:rPr lang="it-IT" sz="2000" dirty="0"/>
              <a:t> with the human </a:t>
            </a:r>
            <a:r>
              <a:rPr lang="it-IT" sz="2000" dirty="0" err="1"/>
              <a:t>being,at</a:t>
            </a:r>
            <a:r>
              <a:rPr lang="it-IT" sz="2000" dirty="0"/>
              <a:t> the center,  in an </a:t>
            </a:r>
            <a:r>
              <a:rPr lang="it-IT" sz="2000" dirty="0" err="1"/>
              <a:t>ontological</a:t>
            </a:r>
            <a:r>
              <a:rPr lang="it-IT" sz="2000" dirty="0"/>
              <a:t> </a:t>
            </a:r>
            <a:r>
              <a:rPr lang="it-IT" sz="2000" dirty="0" err="1"/>
              <a:t>perspective</a:t>
            </a:r>
            <a:r>
              <a:rPr lang="it-IT" sz="2000" dirty="0"/>
              <a:t> open to </a:t>
            </a:r>
            <a:r>
              <a:rPr lang="it-IT" sz="2000" dirty="0" err="1"/>
              <a:t>metaphisics</a:t>
            </a:r>
            <a:r>
              <a:rPr lang="it-IT" sz="2000" dirty="0"/>
              <a:t>. </a:t>
            </a:r>
            <a:r>
              <a:rPr lang="it-IT" sz="2000" dirty="0" err="1"/>
              <a:t>This</a:t>
            </a:r>
            <a:r>
              <a:rPr lang="it-IT" sz="2000" dirty="0"/>
              <a:t> </a:t>
            </a:r>
            <a:r>
              <a:rPr lang="it-IT" sz="2000" dirty="0" err="1"/>
              <a:t>perspectives</a:t>
            </a:r>
            <a:r>
              <a:rPr lang="it-IT" sz="2000" dirty="0"/>
              <a:t> </a:t>
            </a:r>
            <a:r>
              <a:rPr lang="it-IT" sz="2000" dirty="0" err="1"/>
              <a:t>is</a:t>
            </a:r>
            <a:r>
              <a:rPr lang="it-IT" sz="2000" dirty="0"/>
              <a:t> </a:t>
            </a:r>
            <a:r>
              <a:rPr lang="it-IT" sz="2000" dirty="0" err="1"/>
              <a:t>applied</a:t>
            </a:r>
            <a:r>
              <a:rPr lang="it-IT" sz="2000" dirty="0"/>
              <a:t> to </a:t>
            </a:r>
            <a:r>
              <a:rPr lang="it-IT" sz="2000" dirty="0" err="1"/>
              <a:t>biomedical</a:t>
            </a:r>
            <a:r>
              <a:rPr lang="it-IT" sz="2000" dirty="0"/>
              <a:t> and social </a:t>
            </a:r>
            <a:r>
              <a:rPr lang="it-IT" sz="2000" dirty="0" err="1"/>
              <a:t>issues</a:t>
            </a:r>
            <a:r>
              <a:rPr lang="it-IT" sz="2000" dirty="0"/>
              <a:t> ( </a:t>
            </a:r>
            <a:r>
              <a:rPr lang="it-IT" sz="2000" dirty="0" err="1"/>
              <a:t>see</a:t>
            </a:r>
            <a:r>
              <a:rPr lang="it-IT" sz="2000" dirty="0"/>
              <a:t> E. Sgreccia, </a:t>
            </a:r>
            <a:r>
              <a:rPr lang="it-IT" sz="2000" i="1" dirty="0"/>
              <a:t>Manuale di Bioetica</a:t>
            </a:r>
            <a:r>
              <a:rPr lang="it-IT" sz="2000" dirty="0"/>
              <a:t>, voll. 2, Vita e Pensiero, Milano 1988 (1°ed).</a:t>
            </a:r>
          </a:p>
          <a:p>
            <a:pPr algn="just"/>
            <a:r>
              <a:rPr lang="it-IT" sz="2000" dirty="0"/>
              <a:t>The Institute </a:t>
            </a:r>
            <a:r>
              <a:rPr lang="it-IT" sz="2000" dirty="0" err="1"/>
              <a:t>carries</a:t>
            </a:r>
            <a:r>
              <a:rPr lang="it-IT" sz="2000" dirty="0"/>
              <a:t> out multiple training activities, </a:t>
            </a:r>
            <a:r>
              <a:rPr lang="it-IT" sz="2000" dirty="0" err="1"/>
              <a:t>including</a:t>
            </a:r>
            <a:r>
              <a:rPr lang="it-IT" sz="2000" dirty="0"/>
              <a:t>: </a:t>
            </a:r>
            <a:r>
              <a:rPr lang="it-IT" sz="2000" dirty="0" err="1"/>
              <a:t>course</a:t>
            </a:r>
            <a:r>
              <a:rPr lang="it-IT" sz="2000" dirty="0"/>
              <a:t>, </a:t>
            </a:r>
            <a:r>
              <a:rPr lang="it-IT" sz="2000" dirty="0" err="1"/>
              <a:t>seminars</a:t>
            </a:r>
            <a:r>
              <a:rPr lang="it-IT" sz="2000" dirty="0"/>
              <a:t>, conferences, the first </a:t>
            </a:r>
            <a:r>
              <a:rPr lang="it-IT" sz="2000" dirty="0" err="1"/>
              <a:t>specialization</a:t>
            </a:r>
            <a:r>
              <a:rPr lang="it-IT" sz="2000" dirty="0"/>
              <a:t> </a:t>
            </a:r>
            <a:r>
              <a:rPr lang="it-IT" sz="2000" dirty="0" err="1"/>
              <a:t>course</a:t>
            </a:r>
            <a:r>
              <a:rPr lang="it-IT" sz="2000" dirty="0"/>
              <a:t> in </a:t>
            </a:r>
            <a:r>
              <a:rPr lang="it-IT" sz="2000" dirty="0" err="1"/>
              <a:t>Bioethics</a:t>
            </a:r>
            <a:r>
              <a:rPr lang="it-IT" sz="2000" dirty="0"/>
              <a:t> ( 1989-90) and the first PhD  in </a:t>
            </a:r>
            <a:r>
              <a:rPr lang="it-IT" sz="2000" dirty="0" err="1"/>
              <a:t>Bioethics</a:t>
            </a:r>
            <a:r>
              <a:rPr lang="it-IT" sz="2000" dirty="0"/>
              <a:t> (1991/92) </a:t>
            </a:r>
          </a:p>
          <a:p>
            <a:pPr algn="just"/>
            <a:r>
              <a:rPr lang="it-IT" sz="2000" dirty="0"/>
              <a:t>The journal «Medicina e Morale» and the </a:t>
            </a:r>
            <a:r>
              <a:rPr lang="it-IT" sz="2000" dirty="0" err="1"/>
              <a:t>editorial</a:t>
            </a:r>
            <a:r>
              <a:rPr lang="it-IT" sz="2000" dirty="0"/>
              <a:t> </a:t>
            </a:r>
            <a:r>
              <a:rPr lang="it-IT" sz="2000" dirty="0" err="1"/>
              <a:t>series</a:t>
            </a:r>
            <a:r>
              <a:rPr lang="it-IT" sz="2000" dirty="0"/>
              <a:t> of «Scienza, medicina etica» </a:t>
            </a:r>
            <a:r>
              <a:rPr lang="it-IT" sz="2000" dirty="0" err="1"/>
              <a:t>edited</a:t>
            </a:r>
            <a:r>
              <a:rPr lang="it-IT" sz="2000" dirty="0"/>
              <a:t> by Vita e Pensiero are </a:t>
            </a:r>
            <a:r>
              <a:rPr lang="it-IT" sz="2000" dirty="0" err="1"/>
              <a:t>conncected</a:t>
            </a:r>
            <a:r>
              <a:rPr lang="it-IT" sz="2000" dirty="0"/>
              <a:t> to the Institute</a:t>
            </a:r>
          </a:p>
        </p:txBody>
      </p:sp>
    </p:spTree>
    <p:extLst>
      <p:ext uri="{BB962C8B-B14F-4D97-AF65-F5344CB8AC3E}">
        <p14:creationId xmlns:p14="http://schemas.microsoft.com/office/powerpoint/2010/main" val="185245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6386" name="Rectangle 2"/>
          <p:cNvSpPr>
            <a:spLocks noGrp="1" noChangeArrowheads="1"/>
          </p:cNvSpPr>
          <p:nvPr>
            <p:ph type="title" idx="4294967295"/>
          </p:nvPr>
        </p:nvSpPr>
        <p:spPr>
          <a:xfrm>
            <a:off x="651705" y="548680"/>
            <a:ext cx="7772400" cy="990600"/>
          </a:xfrm>
        </p:spPr>
        <p:txBody>
          <a:bodyPr>
            <a:normAutofit fontScale="90000"/>
          </a:bodyPr>
          <a:lstStyle/>
          <a:p>
            <a:r>
              <a:rPr lang="it-IT" sz="3000" b="0" i="1" dirty="0">
                <a:solidFill>
                  <a:schemeClr val="tx1"/>
                </a:solidFill>
              </a:rPr>
              <a:t>            </a:t>
            </a:r>
            <a:br>
              <a:rPr lang="it-IT" sz="3000" b="0" i="1" dirty="0">
                <a:solidFill>
                  <a:schemeClr val="tx1"/>
                </a:solidFill>
              </a:rPr>
            </a:br>
            <a:br>
              <a:rPr lang="it-IT" sz="3000" i="1" dirty="0">
                <a:solidFill>
                  <a:schemeClr val="tx1"/>
                </a:solidFill>
              </a:rPr>
            </a:br>
            <a:br>
              <a:rPr lang="it-IT" sz="3000" b="0" i="1" dirty="0">
                <a:solidFill>
                  <a:schemeClr val="tx1"/>
                </a:solidFill>
              </a:rPr>
            </a:br>
            <a:r>
              <a:rPr lang="it-IT" sz="3000" b="0" i="1" dirty="0">
                <a:solidFill>
                  <a:schemeClr val="tx1"/>
                </a:solidFill>
              </a:rPr>
              <a:t>  </a:t>
            </a:r>
            <a:endParaRPr lang="it-IT" b="0" i="1" dirty="0">
              <a:solidFill>
                <a:schemeClr val="tx1"/>
              </a:solidFill>
            </a:endParaRPr>
          </a:p>
        </p:txBody>
      </p:sp>
      <p:sp>
        <p:nvSpPr>
          <p:cNvPr id="16387" name="Rectangle 3"/>
          <p:cNvSpPr>
            <a:spLocks noGrp="1" noChangeArrowheads="1"/>
          </p:cNvSpPr>
          <p:nvPr>
            <p:ph type="body" idx="4294967295"/>
          </p:nvPr>
        </p:nvSpPr>
        <p:spPr>
          <a:xfrm>
            <a:off x="323528" y="1539279"/>
            <a:ext cx="7992888" cy="4614049"/>
          </a:xfrm>
        </p:spPr>
        <p:txBody>
          <a:bodyPr>
            <a:normAutofit/>
          </a:bodyPr>
          <a:lstStyle/>
          <a:p>
            <a:pPr algn="l" fontAlgn="base"/>
            <a:r>
              <a:rPr lang="it-IT" dirty="0"/>
              <a:t>The activity of the Institute of </a:t>
            </a:r>
            <a:r>
              <a:rPr lang="it-IT" dirty="0" err="1"/>
              <a:t>Bioethics</a:t>
            </a:r>
            <a:r>
              <a:rPr lang="it-IT" dirty="0"/>
              <a:t> </a:t>
            </a:r>
            <a:r>
              <a:rPr lang="it-IT" dirty="0" err="1"/>
              <a:t>continues</a:t>
            </a:r>
            <a:r>
              <a:rPr lang="it-IT" dirty="0"/>
              <a:t> </a:t>
            </a:r>
            <a:r>
              <a:rPr lang="it-IT" dirty="0" err="1"/>
              <a:t>today</a:t>
            </a:r>
            <a:r>
              <a:rPr lang="it-IT" dirty="0"/>
              <a:t> with the </a:t>
            </a:r>
            <a:r>
              <a:rPr lang="it-IT" dirty="0" err="1"/>
              <a:t>same</a:t>
            </a:r>
            <a:r>
              <a:rPr lang="it-IT" dirty="0"/>
              <a:t> vision of </a:t>
            </a:r>
            <a:r>
              <a:rPr lang="it-IT" dirty="0" err="1"/>
              <a:t>bioethics</a:t>
            </a:r>
            <a:r>
              <a:rPr lang="it-IT" dirty="0"/>
              <a:t> in the </a:t>
            </a:r>
            <a:r>
              <a:rPr lang="it-IT" dirty="0" err="1"/>
              <a:t>section</a:t>
            </a:r>
            <a:r>
              <a:rPr lang="it-IT" dirty="0"/>
              <a:t> of the Department of </a:t>
            </a:r>
            <a:r>
              <a:rPr lang="it-IT" dirty="0" err="1"/>
              <a:t>Safety</a:t>
            </a:r>
            <a:r>
              <a:rPr lang="it-IT" dirty="0"/>
              <a:t> and </a:t>
            </a:r>
            <a:r>
              <a:rPr lang="it-IT" dirty="0" err="1"/>
              <a:t>Bioethics</a:t>
            </a:r>
            <a:r>
              <a:rPr lang="it-IT" dirty="0"/>
              <a:t> of the </a:t>
            </a:r>
            <a:r>
              <a:rPr lang="it-IT" dirty="0" err="1"/>
              <a:t>Catholic</a:t>
            </a:r>
            <a:r>
              <a:rPr lang="it-IT" dirty="0"/>
              <a:t> University of Rome, </a:t>
            </a:r>
            <a:r>
              <a:rPr lang="it-IT" dirty="0" err="1"/>
              <a:t>Bioethics</a:t>
            </a:r>
            <a:r>
              <a:rPr lang="it-IT" dirty="0"/>
              <a:t> and </a:t>
            </a:r>
            <a:r>
              <a:rPr lang="it-IT" dirty="0" err="1"/>
              <a:t>Medical</a:t>
            </a:r>
            <a:r>
              <a:rPr lang="it-IT" dirty="0"/>
              <a:t> </a:t>
            </a:r>
            <a:r>
              <a:rPr lang="it-IT" dirty="0" err="1"/>
              <a:t>Humanities</a:t>
            </a:r>
            <a:r>
              <a:rPr lang="it-IT" dirty="0"/>
              <a:t>, </a:t>
            </a:r>
            <a:r>
              <a:rPr lang="it-IT" dirty="0" err="1"/>
              <a:t>driected</a:t>
            </a:r>
            <a:r>
              <a:rPr lang="it-IT" dirty="0"/>
              <a:t> by </a:t>
            </a:r>
            <a:r>
              <a:rPr lang="it-IT" dirty="0" err="1"/>
              <a:t>Antonoio</a:t>
            </a:r>
            <a:r>
              <a:rPr lang="it-IT" dirty="0"/>
              <a:t> G. Spagnolo.</a:t>
            </a:r>
          </a:p>
        </p:txBody>
      </p:sp>
      <p:sp>
        <p:nvSpPr>
          <p:cNvPr id="11270" name="Rectangle 6"/>
          <p:cNvSpPr>
            <a:spLocks noChangeArrowheads="1"/>
          </p:cNvSpPr>
          <p:nvPr/>
        </p:nvSpPr>
        <p:spPr bwMode="auto">
          <a:xfrm>
            <a:off x="539552" y="692696"/>
            <a:ext cx="83697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b="1" dirty="0" err="1">
                <a:solidFill>
                  <a:srgbClr val="FF0000"/>
                </a:solidFill>
              </a:rPr>
              <a:t>Bioethics</a:t>
            </a:r>
            <a:r>
              <a:rPr lang="it-IT" b="1" dirty="0">
                <a:solidFill>
                  <a:srgbClr val="FF0000"/>
                </a:solidFill>
              </a:rPr>
              <a:t> and </a:t>
            </a:r>
            <a:r>
              <a:rPr lang="it-IT" b="1" dirty="0" err="1">
                <a:solidFill>
                  <a:srgbClr val="FF0000"/>
                </a:solidFill>
              </a:rPr>
              <a:t>Medial</a:t>
            </a:r>
            <a:r>
              <a:rPr lang="it-IT" b="1" dirty="0">
                <a:solidFill>
                  <a:srgbClr val="FF0000"/>
                </a:solidFill>
              </a:rPr>
              <a:t> </a:t>
            </a:r>
            <a:r>
              <a:rPr lang="it-IT" b="1" dirty="0" err="1">
                <a:solidFill>
                  <a:srgbClr val="FF0000"/>
                </a:solidFill>
              </a:rPr>
              <a:t>Humanities</a:t>
            </a:r>
            <a:endParaRPr lang="it-IT" sz="2800" b="1" dirty="0">
              <a:solidFill>
                <a:srgbClr val="FF0000"/>
              </a:solidFill>
              <a:latin typeface="+mn-lt"/>
              <a:ea typeface="Osaka" pitchFamily="96" charset="-128"/>
            </a:endParaRPr>
          </a:p>
        </p:txBody>
      </p:sp>
    </p:spTree>
    <p:extLst>
      <p:ext uri="{BB962C8B-B14F-4D97-AF65-F5344CB8AC3E}">
        <p14:creationId xmlns:p14="http://schemas.microsoft.com/office/powerpoint/2010/main" val="2949971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xfrm>
            <a:off x="6228184" y="6208776"/>
            <a:ext cx="2133600" cy="365125"/>
          </a:xfrm>
          <a:noFill/>
          <a:ln>
            <a:miter lim="800000"/>
            <a:headEnd/>
            <a:tailEnd/>
          </a:ln>
          <a:effectLst>
            <a:outerShdw dist="12700" dir="2700000" algn="ctr" rotWithShape="0">
              <a:srgbClr val="808080">
                <a:alpha val="89999"/>
              </a:srgbClr>
            </a:outerShdw>
          </a:effectLst>
        </p:spPr>
        <p:txBody>
          <a:bodyPr anchor="t"/>
          <a:lstStyle/>
          <a:p>
            <a:pPr>
              <a:defRPr/>
            </a:pPr>
            <a:endParaRPr lang="it-IT" dirty="0">
              <a:latin typeface="+mn-lt"/>
              <a:ea typeface="+mn-ea"/>
            </a:endParaRPr>
          </a:p>
        </p:txBody>
      </p:sp>
      <p:sp>
        <p:nvSpPr>
          <p:cNvPr id="8194" name="Rectangle 2"/>
          <p:cNvSpPr>
            <a:spLocks noGrp="1" noChangeArrowheads="1"/>
          </p:cNvSpPr>
          <p:nvPr>
            <p:ph type="title" idx="4294967295"/>
          </p:nvPr>
        </p:nvSpPr>
        <p:spPr>
          <a:xfrm>
            <a:off x="467544" y="332656"/>
            <a:ext cx="7914456" cy="504056"/>
          </a:xfrm>
        </p:spPr>
        <p:txBody>
          <a:bodyPr>
            <a:noAutofit/>
          </a:bodyPr>
          <a:lstStyle/>
          <a:p>
            <a:pPr algn="ctr"/>
            <a:br>
              <a:rPr lang="it-IT" sz="2400" b="0" dirty="0">
                <a:solidFill>
                  <a:srgbClr val="FF0000"/>
                </a:solidFill>
              </a:rPr>
            </a:br>
            <a:r>
              <a:rPr lang="it-IT" sz="2400" b="0" dirty="0">
                <a:solidFill>
                  <a:srgbClr val="FF0000"/>
                </a:solidFill>
              </a:rPr>
              <a:t> POLITEIA</a:t>
            </a:r>
            <a:endParaRPr lang="it-IT" sz="2000" dirty="0">
              <a:solidFill>
                <a:srgbClr val="FF0000"/>
              </a:solidFill>
            </a:endParaRPr>
          </a:p>
        </p:txBody>
      </p:sp>
      <p:sp>
        <p:nvSpPr>
          <p:cNvPr id="8195" name="Rectangle 3"/>
          <p:cNvSpPr>
            <a:spLocks noGrp="1" noChangeArrowheads="1"/>
          </p:cNvSpPr>
          <p:nvPr>
            <p:ph type="body" idx="4294967295"/>
          </p:nvPr>
        </p:nvSpPr>
        <p:spPr>
          <a:xfrm>
            <a:off x="538572" y="836712"/>
            <a:ext cx="7772400" cy="5256584"/>
          </a:xfrm>
        </p:spPr>
        <p:txBody>
          <a:bodyPr>
            <a:normAutofit/>
          </a:bodyPr>
          <a:lstStyle/>
          <a:p>
            <a:pPr>
              <a:lnSpc>
                <a:spcPct val="80000"/>
              </a:lnSpc>
            </a:pPr>
            <a:r>
              <a:rPr lang="it-IT" sz="2000" dirty="0" err="1"/>
              <a:t>Politeia</a:t>
            </a:r>
            <a:r>
              <a:rPr lang="it-IT" sz="2000" dirty="0"/>
              <a:t> </a:t>
            </a:r>
            <a:r>
              <a:rPr lang="it-IT" sz="2000" dirty="0" err="1"/>
              <a:t>is</a:t>
            </a:r>
            <a:r>
              <a:rPr lang="it-IT" sz="2000" dirty="0"/>
              <a:t>  a non-profit </a:t>
            </a:r>
            <a:r>
              <a:rPr lang="it-IT" sz="2000" dirty="0" err="1"/>
              <a:t>association</a:t>
            </a:r>
            <a:r>
              <a:rPr lang="it-IT" sz="2000" dirty="0"/>
              <a:t> </a:t>
            </a:r>
            <a:r>
              <a:rPr lang="it-IT" sz="2000" dirty="0" err="1"/>
              <a:t>founded</a:t>
            </a:r>
            <a:r>
              <a:rPr lang="it-IT" sz="2000" dirty="0"/>
              <a:t> in 1983 with the </a:t>
            </a:r>
            <a:r>
              <a:rPr lang="it-IT" sz="2000" dirty="0" err="1"/>
              <a:t>aim</a:t>
            </a:r>
            <a:r>
              <a:rPr lang="it-IT" sz="2000" dirty="0"/>
              <a:t> of </a:t>
            </a:r>
            <a:r>
              <a:rPr lang="it-IT" sz="2000" dirty="0" err="1"/>
              <a:t>promoting</a:t>
            </a:r>
            <a:r>
              <a:rPr lang="it-IT" sz="2000" dirty="0"/>
              <a:t> </a:t>
            </a:r>
            <a:r>
              <a:rPr lang="it-IT" sz="2000" dirty="0" err="1"/>
              <a:t>reflection</a:t>
            </a:r>
            <a:r>
              <a:rPr lang="it-IT" sz="2000" dirty="0"/>
              <a:t> on ethics and public </a:t>
            </a:r>
            <a:r>
              <a:rPr lang="it-IT" sz="2000" dirty="0" err="1"/>
              <a:t>choices</a:t>
            </a:r>
            <a:r>
              <a:rPr lang="it-IT" sz="2000" dirty="0"/>
              <a:t>. </a:t>
            </a:r>
            <a:r>
              <a:rPr lang="it-IT" sz="2000" dirty="0" err="1"/>
              <a:t>Since</a:t>
            </a:r>
            <a:r>
              <a:rPr lang="it-IT" sz="2000" dirty="0"/>
              <a:t> 2014 the headquarters of the Center </a:t>
            </a:r>
            <a:r>
              <a:rPr lang="it-IT" sz="2000" dirty="0" err="1"/>
              <a:t>has</a:t>
            </a:r>
            <a:r>
              <a:rPr lang="it-IT" sz="2000" dirty="0"/>
              <a:t> </a:t>
            </a:r>
            <a:r>
              <a:rPr lang="it-IT" sz="2000" dirty="0" err="1"/>
              <a:t>been</a:t>
            </a:r>
            <a:r>
              <a:rPr lang="it-IT" sz="2000" dirty="0"/>
              <a:t> the University of Milan. Director of the Study Center </a:t>
            </a:r>
            <a:r>
              <a:rPr lang="it-IT" sz="2000" dirty="0" err="1"/>
              <a:t>is</a:t>
            </a:r>
            <a:r>
              <a:rPr lang="it-IT" sz="2000" dirty="0"/>
              <a:t> Emilio D’Orazio.</a:t>
            </a:r>
          </a:p>
          <a:p>
            <a:pPr>
              <a:lnSpc>
                <a:spcPct val="80000"/>
              </a:lnSpc>
            </a:pPr>
            <a:r>
              <a:rPr lang="it-IT" sz="2000" dirty="0"/>
              <a:t> </a:t>
            </a:r>
            <a:r>
              <a:rPr lang="it-IT" sz="2000" dirty="0" err="1"/>
              <a:t>Politeia</a:t>
            </a:r>
            <a:r>
              <a:rPr lang="it-IT" sz="2000" dirty="0"/>
              <a:t>’ s </a:t>
            </a:r>
            <a:r>
              <a:rPr lang="it-IT" sz="2000" dirty="0" err="1"/>
              <a:t>research</a:t>
            </a:r>
            <a:r>
              <a:rPr lang="it-IT" sz="2000" dirty="0"/>
              <a:t> </a:t>
            </a:r>
            <a:r>
              <a:rPr lang="it-IT" sz="2000" dirty="0" err="1"/>
              <a:t>programs</a:t>
            </a:r>
            <a:r>
              <a:rPr lang="it-IT" sz="2000" dirty="0"/>
              <a:t> are </a:t>
            </a:r>
            <a:r>
              <a:rPr lang="it-IT" sz="2000" dirty="0" err="1"/>
              <a:t>chracterized</a:t>
            </a:r>
            <a:r>
              <a:rPr lang="it-IT" sz="2000" dirty="0"/>
              <a:t> by </a:t>
            </a:r>
            <a:r>
              <a:rPr lang="it-IT" sz="2000" dirty="0" err="1"/>
              <a:t>interdisciplinarity</a:t>
            </a:r>
            <a:r>
              <a:rPr lang="it-IT" sz="2000" dirty="0"/>
              <a:t>  and by </a:t>
            </a:r>
            <a:r>
              <a:rPr lang="it-IT" sz="2000" dirty="0" err="1"/>
              <a:t>adherence</a:t>
            </a:r>
            <a:r>
              <a:rPr lang="it-IT" sz="2000" dirty="0"/>
              <a:t> to </a:t>
            </a:r>
            <a:r>
              <a:rPr lang="it-IT" sz="2000" dirty="0" err="1"/>
              <a:t>methodological</a:t>
            </a:r>
            <a:r>
              <a:rPr lang="it-IT" sz="2000" dirty="0"/>
              <a:t> </a:t>
            </a:r>
            <a:r>
              <a:rPr lang="it-IT" sz="2000" dirty="0" err="1"/>
              <a:t>individualism</a:t>
            </a:r>
            <a:r>
              <a:rPr lang="it-IT" sz="2000" dirty="0"/>
              <a:t>  and the theories of </a:t>
            </a:r>
            <a:r>
              <a:rPr lang="it-IT" sz="2000" dirty="0" err="1"/>
              <a:t>rational</a:t>
            </a:r>
            <a:r>
              <a:rPr lang="it-IT" sz="2000" dirty="0"/>
              <a:t> action.</a:t>
            </a:r>
          </a:p>
          <a:p>
            <a:pPr>
              <a:lnSpc>
                <a:spcPct val="80000"/>
              </a:lnSpc>
            </a:pPr>
            <a:r>
              <a:rPr lang="it-IT" sz="2000" dirty="0"/>
              <a:t>In 1985 the </a:t>
            </a:r>
            <a:r>
              <a:rPr lang="it-IT" sz="2000" dirty="0" err="1"/>
              <a:t>Bioethcs</a:t>
            </a:r>
            <a:r>
              <a:rPr lang="it-IT" sz="2000" dirty="0"/>
              <a:t> </a:t>
            </a:r>
            <a:r>
              <a:rPr lang="it-IT" sz="2000" dirty="0" err="1"/>
              <a:t>section</a:t>
            </a:r>
            <a:r>
              <a:rPr lang="it-IT" sz="2000" dirty="0"/>
              <a:t> </a:t>
            </a:r>
            <a:r>
              <a:rPr lang="it-IT" sz="2000" dirty="0" err="1"/>
              <a:t>was</a:t>
            </a:r>
            <a:r>
              <a:rPr lang="it-IT" sz="2000" dirty="0"/>
              <a:t> </a:t>
            </a:r>
            <a:r>
              <a:rPr lang="it-IT" sz="2000" dirty="0" err="1"/>
              <a:t>born</a:t>
            </a:r>
            <a:r>
              <a:rPr lang="it-IT" sz="2000" dirty="0"/>
              <a:t> </a:t>
            </a:r>
            <a:r>
              <a:rPr lang="it-IT" sz="2000" dirty="0" err="1"/>
              <a:t>whitin</a:t>
            </a:r>
            <a:r>
              <a:rPr lang="it-IT" sz="2000" dirty="0"/>
              <a:t> </a:t>
            </a:r>
            <a:r>
              <a:rPr lang="it-IT" sz="2000" dirty="0" err="1"/>
              <a:t>Politeia</a:t>
            </a:r>
            <a:r>
              <a:rPr lang="it-IT" sz="2000" dirty="0"/>
              <a:t>, </a:t>
            </a:r>
            <a:r>
              <a:rPr lang="it-IT" sz="2000" dirty="0" err="1"/>
              <a:t>which</a:t>
            </a:r>
            <a:r>
              <a:rPr lang="it-IT" sz="2000" dirty="0"/>
              <a:t> </a:t>
            </a:r>
            <a:r>
              <a:rPr lang="it-IT" sz="2000" dirty="0" err="1"/>
              <a:t>has</a:t>
            </a:r>
            <a:r>
              <a:rPr lang="it-IT" sz="2000" dirty="0"/>
              <a:t> </a:t>
            </a:r>
            <a:r>
              <a:rPr lang="it-IT" sz="2000" dirty="0" err="1"/>
              <a:t>had</a:t>
            </a:r>
            <a:r>
              <a:rPr lang="it-IT" sz="2000" dirty="0"/>
              <a:t> Maurizio Mori </a:t>
            </a:r>
            <a:r>
              <a:rPr lang="it-IT" sz="2000" dirty="0" err="1"/>
              <a:t>as</a:t>
            </a:r>
            <a:r>
              <a:rPr lang="it-IT" sz="2000" dirty="0"/>
              <a:t> </a:t>
            </a:r>
            <a:r>
              <a:rPr lang="it-IT" sz="2000" dirty="0" err="1"/>
              <a:t>its</a:t>
            </a:r>
            <a:r>
              <a:rPr lang="it-IT" sz="2000" dirty="0"/>
              <a:t> manager from the </a:t>
            </a:r>
            <a:r>
              <a:rPr lang="it-IT" sz="2000" dirty="0" err="1"/>
              <a:t>beginning</a:t>
            </a:r>
            <a:r>
              <a:rPr lang="it-IT" sz="2000" dirty="0"/>
              <a:t> to </a:t>
            </a:r>
            <a:r>
              <a:rPr lang="it-IT" sz="2000" dirty="0" err="1"/>
              <a:t>today</a:t>
            </a:r>
            <a:r>
              <a:rPr lang="it-IT" sz="2000" dirty="0"/>
              <a:t>. </a:t>
            </a:r>
            <a:r>
              <a:rPr lang="it-IT" sz="2000" dirty="0" err="1"/>
              <a:t>It</a:t>
            </a:r>
            <a:r>
              <a:rPr lang="it-IT" sz="2000" dirty="0"/>
              <a:t> </a:t>
            </a:r>
            <a:r>
              <a:rPr lang="it-IT" sz="2000" dirty="0" err="1"/>
              <a:t>was</a:t>
            </a:r>
            <a:r>
              <a:rPr lang="it-IT" sz="2000" dirty="0"/>
              <a:t>  one of the first </a:t>
            </a:r>
            <a:r>
              <a:rPr lang="it-IT" sz="2000" dirty="0" err="1"/>
              <a:t>Italian</a:t>
            </a:r>
            <a:r>
              <a:rPr lang="it-IT" sz="2000" dirty="0"/>
              <a:t>  </a:t>
            </a:r>
            <a:r>
              <a:rPr lang="it-IT" sz="2000" dirty="0" err="1"/>
              <a:t>research</a:t>
            </a:r>
            <a:r>
              <a:rPr lang="it-IT" sz="2000" dirty="0"/>
              <a:t> centers in </a:t>
            </a:r>
            <a:r>
              <a:rPr lang="it-IT" sz="2000" dirty="0" err="1"/>
              <a:t>this</a:t>
            </a:r>
            <a:r>
              <a:rPr lang="it-IT" sz="2000" dirty="0"/>
              <a:t> </a:t>
            </a:r>
            <a:r>
              <a:rPr lang="it-IT" sz="2000" dirty="0" err="1"/>
              <a:t>sector</a:t>
            </a:r>
            <a:r>
              <a:rPr lang="it-IT" sz="2000" dirty="0"/>
              <a:t>.</a:t>
            </a:r>
          </a:p>
          <a:p>
            <a:pPr>
              <a:lnSpc>
                <a:spcPct val="80000"/>
              </a:lnSpc>
            </a:pPr>
            <a:r>
              <a:rPr lang="it-IT" sz="2000" dirty="0"/>
              <a:t>The </a:t>
            </a:r>
            <a:r>
              <a:rPr lang="it-IT" sz="2000" dirty="0" err="1"/>
              <a:t>Bioethics</a:t>
            </a:r>
            <a:r>
              <a:rPr lang="it-IT" sz="2000" dirty="0"/>
              <a:t> </a:t>
            </a:r>
            <a:r>
              <a:rPr lang="it-IT" sz="2000" dirty="0" err="1"/>
              <a:t>section</a:t>
            </a:r>
            <a:r>
              <a:rPr lang="it-IT" sz="2000" dirty="0"/>
              <a:t> </a:t>
            </a:r>
            <a:r>
              <a:rPr lang="it-IT" sz="2000" dirty="0" err="1"/>
              <a:t>carries</a:t>
            </a:r>
            <a:r>
              <a:rPr lang="it-IT" sz="2000" dirty="0"/>
              <a:t> out an intense </a:t>
            </a:r>
            <a:r>
              <a:rPr lang="it-IT" sz="2000" dirty="0" err="1"/>
              <a:t>scientific</a:t>
            </a:r>
            <a:r>
              <a:rPr lang="it-IT" sz="2000" dirty="0"/>
              <a:t> and cultural activity under the banner of </a:t>
            </a:r>
            <a:r>
              <a:rPr lang="it-IT" sz="2000" dirty="0" err="1"/>
              <a:t>interdisciplinarity</a:t>
            </a:r>
            <a:r>
              <a:rPr lang="it-IT" sz="2000" dirty="0"/>
              <a:t> and the </a:t>
            </a:r>
            <a:r>
              <a:rPr lang="it-IT" sz="2000" dirty="0" err="1"/>
              <a:t>comparison</a:t>
            </a:r>
            <a:r>
              <a:rPr lang="it-IT" sz="2000" dirty="0"/>
              <a:t> </a:t>
            </a:r>
            <a:r>
              <a:rPr lang="it-IT" sz="2000" dirty="0" err="1"/>
              <a:t>between</a:t>
            </a:r>
            <a:r>
              <a:rPr lang="it-IT" sz="2000" dirty="0"/>
              <a:t> </a:t>
            </a:r>
            <a:r>
              <a:rPr lang="it-IT" sz="2000" dirty="0" err="1"/>
              <a:t>different</a:t>
            </a:r>
            <a:r>
              <a:rPr lang="it-IT" sz="2000" dirty="0"/>
              <a:t> positions, in compliance with </a:t>
            </a:r>
            <a:r>
              <a:rPr lang="it-IT" sz="2000" dirty="0" err="1"/>
              <a:t>ethical</a:t>
            </a:r>
            <a:r>
              <a:rPr lang="it-IT" sz="2000" dirty="0"/>
              <a:t> </a:t>
            </a:r>
            <a:r>
              <a:rPr lang="it-IT" sz="2000" dirty="0" err="1"/>
              <a:t>pluralism</a:t>
            </a:r>
            <a:r>
              <a:rPr lang="it-IT" sz="2000" dirty="0"/>
              <a:t>. </a:t>
            </a:r>
          </a:p>
          <a:p>
            <a:pPr>
              <a:lnSpc>
                <a:spcPct val="80000"/>
              </a:lnSpc>
            </a:pPr>
            <a:r>
              <a:rPr lang="it-IT" sz="2000" dirty="0"/>
              <a:t>The activity </a:t>
            </a:r>
            <a:r>
              <a:rPr lang="it-IT" sz="2000" dirty="0" err="1"/>
              <a:t>is</a:t>
            </a:r>
            <a:r>
              <a:rPr lang="it-IT" sz="2000" dirty="0"/>
              <a:t> </a:t>
            </a:r>
            <a:r>
              <a:rPr lang="it-IT" sz="2000" dirty="0" err="1"/>
              <a:t>twofold</a:t>
            </a:r>
            <a:r>
              <a:rPr lang="it-IT" sz="2000" dirty="0"/>
              <a:t>: </a:t>
            </a:r>
            <a:r>
              <a:rPr lang="it-IT" sz="2000" dirty="0" err="1"/>
              <a:t>theoretical</a:t>
            </a:r>
            <a:r>
              <a:rPr lang="it-IT" sz="2000" dirty="0"/>
              <a:t> study and </a:t>
            </a:r>
            <a:r>
              <a:rPr lang="it-IT" sz="2000" dirty="0" err="1"/>
              <a:t>seminars</a:t>
            </a:r>
            <a:r>
              <a:rPr lang="it-IT" sz="2000" dirty="0"/>
              <a:t> for </a:t>
            </a:r>
            <a:r>
              <a:rPr lang="it-IT" sz="2000" dirty="0" err="1"/>
              <a:t>scholars</a:t>
            </a:r>
            <a:r>
              <a:rPr lang="it-IT" sz="2000" dirty="0"/>
              <a:t> and </a:t>
            </a:r>
          </a:p>
          <a:p>
            <a:pPr marL="0" indent="0">
              <a:lnSpc>
                <a:spcPct val="80000"/>
              </a:lnSpc>
              <a:buNone/>
            </a:pPr>
            <a:r>
              <a:rPr lang="it-IT" sz="2000" dirty="0"/>
              <a:t>    </a:t>
            </a:r>
            <a:r>
              <a:rPr lang="it-IT" sz="2000" dirty="0" err="1"/>
              <a:t>operators</a:t>
            </a:r>
            <a:r>
              <a:rPr lang="it-IT" sz="2000" dirty="0"/>
              <a:t>; cultural promotion with conferences and publishing activities</a:t>
            </a:r>
          </a:p>
          <a:p>
            <a:pPr>
              <a:lnSpc>
                <a:spcPct val="80000"/>
              </a:lnSpc>
            </a:pPr>
            <a:r>
              <a:rPr lang="it-IT" sz="2000" dirty="0"/>
              <a:t>The Master in «</a:t>
            </a:r>
            <a:r>
              <a:rPr lang="it-IT" sz="2000" dirty="0" err="1"/>
              <a:t>Rational</a:t>
            </a:r>
            <a:r>
              <a:rPr lang="it-IT" sz="2000" dirty="0"/>
              <a:t> </a:t>
            </a:r>
            <a:r>
              <a:rPr lang="it-IT" sz="2000" dirty="0" err="1"/>
              <a:t>Decisions</a:t>
            </a:r>
            <a:r>
              <a:rPr lang="it-IT" sz="2000" dirty="0"/>
              <a:t> and Public Ethics </a:t>
            </a:r>
            <a:r>
              <a:rPr lang="it-IT" sz="2000" dirty="0" err="1"/>
              <a:t>was</a:t>
            </a:r>
            <a:r>
              <a:rPr lang="it-IT" sz="2000" dirty="0"/>
              <a:t> </a:t>
            </a:r>
            <a:r>
              <a:rPr lang="it-IT" sz="2000" dirty="0" err="1"/>
              <a:t>launched</a:t>
            </a:r>
            <a:r>
              <a:rPr lang="it-IT" sz="2000" dirty="0"/>
              <a:t> in 1991 and </a:t>
            </a:r>
            <a:r>
              <a:rPr lang="it-IT" sz="2000" dirty="0" err="1"/>
              <a:t>only</a:t>
            </a:r>
            <a:r>
              <a:rPr lang="it-IT" sz="2000" dirty="0"/>
              <a:t> </a:t>
            </a:r>
            <a:r>
              <a:rPr lang="it-IT" sz="2000" dirty="0" err="1"/>
              <a:t>had</a:t>
            </a:r>
            <a:r>
              <a:rPr lang="it-IT" sz="2000" dirty="0"/>
              <a:t> a second </a:t>
            </a:r>
            <a:r>
              <a:rPr lang="it-IT" sz="2000" dirty="0" err="1"/>
              <a:t>edition</a:t>
            </a:r>
            <a:r>
              <a:rPr lang="it-IT" sz="2000" dirty="0"/>
              <a:t> in 1993/1994.</a:t>
            </a:r>
          </a:p>
          <a:p>
            <a:pPr>
              <a:lnSpc>
                <a:spcPct val="80000"/>
              </a:lnSpc>
            </a:pPr>
            <a:r>
              <a:rPr lang="it-IT" sz="2000" dirty="0" err="1"/>
              <a:t>Since</a:t>
            </a:r>
            <a:r>
              <a:rPr lang="it-IT" sz="2000" dirty="0"/>
              <a:t> 1995 the Association </a:t>
            </a:r>
            <a:r>
              <a:rPr lang="it-IT" sz="2000" dirty="0" err="1"/>
              <a:t>has</a:t>
            </a:r>
            <a:r>
              <a:rPr lang="it-IT" sz="2000" dirty="0"/>
              <a:t> </a:t>
            </a:r>
            <a:r>
              <a:rPr lang="it-IT" sz="2000" dirty="0" err="1"/>
              <a:t>published</a:t>
            </a:r>
            <a:r>
              <a:rPr lang="it-IT" sz="2000" dirty="0"/>
              <a:t> the </a:t>
            </a:r>
            <a:r>
              <a:rPr lang="it-IT" sz="2000" dirty="0" err="1"/>
              <a:t>quarterly</a:t>
            </a:r>
            <a:r>
              <a:rPr lang="it-IT" sz="2000" dirty="0"/>
              <a:t>, </a:t>
            </a:r>
            <a:r>
              <a:rPr lang="it-IT" sz="2000" dirty="0" err="1"/>
              <a:t>interdisciplinary</a:t>
            </a:r>
            <a:r>
              <a:rPr lang="it-IT" sz="2000" dirty="0"/>
              <a:t> journal «</a:t>
            </a:r>
            <a:r>
              <a:rPr lang="it-IT" sz="2000" dirty="0" err="1"/>
              <a:t>Politeia</a:t>
            </a:r>
            <a:r>
              <a:rPr lang="it-IT" sz="2000" dirty="0"/>
              <a:t>», </a:t>
            </a:r>
            <a:r>
              <a:rPr lang="it-IT" sz="2000" dirty="0" err="1"/>
              <a:t>available</a:t>
            </a:r>
            <a:r>
              <a:rPr lang="it-IT" sz="2000" dirty="0"/>
              <a:t> in </a:t>
            </a:r>
            <a:r>
              <a:rPr lang="it-IT" sz="2000" dirty="0" err="1"/>
              <a:t>Italian</a:t>
            </a:r>
            <a:r>
              <a:rPr lang="it-IT" sz="2000" dirty="0"/>
              <a:t> and in English</a:t>
            </a:r>
          </a:p>
        </p:txBody>
      </p:sp>
      <p:sp>
        <p:nvSpPr>
          <p:cNvPr id="2" name="Rectangle 1">
            <a:extLst>
              <a:ext uri="{FF2B5EF4-FFF2-40B4-BE49-F238E27FC236}">
                <a16:creationId xmlns:a16="http://schemas.microsoft.com/office/drawing/2014/main" id="{2D465A52-FD5B-4C1F-B7E1-7560D286E200}"/>
              </a:ext>
            </a:extLst>
          </p:cNvPr>
          <p:cNvSpPr>
            <a:spLocks noChangeArrowheads="1"/>
          </p:cNvSpPr>
          <p:nvPr/>
        </p:nvSpPr>
        <p:spPr bwMode="auto">
          <a:xfrm>
            <a:off x="0" y="90101"/>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43E40BC0-F65D-4D0D-A7E6-8C42AAC00BFD}"/>
              </a:ext>
            </a:extLst>
          </p:cNvPr>
          <p:cNvSpPr>
            <a:spLocks noChangeArrowheads="1"/>
          </p:cNvSpPr>
          <p:nvPr/>
        </p:nvSpPr>
        <p:spPr bwMode="auto">
          <a:xfrm>
            <a:off x="179512" y="394900"/>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3ECC2E78-0F9C-46CE-809A-D4A26471A25A}"/>
              </a:ext>
            </a:extLst>
          </p:cNvPr>
          <p:cNvSpPr>
            <a:spLocks noChangeArrowheads="1"/>
          </p:cNvSpPr>
          <p:nvPr/>
        </p:nvSpPr>
        <p:spPr bwMode="auto">
          <a:xfrm>
            <a:off x="0" y="90100"/>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xfrm>
            <a:off x="6228184" y="6208776"/>
            <a:ext cx="2133600" cy="365125"/>
          </a:xfrm>
          <a:noFill/>
          <a:ln>
            <a:miter lim="800000"/>
            <a:headEnd/>
            <a:tailEnd/>
          </a:ln>
          <a:effectLst>
            <a:outerShdw dist="12700" dir="2700000" algn="ctr" rotWithShape="0">
              <a:srgbClr val="808080">
                <a:alpha val="89999"/>
              </a:srgbClr>
            </a:outerShdw>
          </a:effectLst>
        </p:spPr>
        <p:txBody>
          <a:bodyPr anchor="t"/>
          <a:lstStyle/>
          <a:p>
            <a:pPr>
              <a:defRPr/>
            </a:pPr>
            <a:endParaRPr lang="it-IT" dirty="0">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r>
              <a:rPr lang="it-IT" dirty="0" err="1">
                <a:latin typeface="+mn-lt"/>
                <a:ea typeface="+mn-ea"/>
              </a:rPr>
              <a:t>See</a:t>
            </a:r>
            <a:r>
              <a:rPr lang="it-IT" dirty="0">
                <a:latin typeface="+mn-lt"/>
                <a:ea typeface="+mn-ea"/>
              </a:rPr>
              <a:t>. P.CATTORINI, Profilo della scuola di Medicina e scienze umane. Educare ad un’intenzione </a:t>
            </a:r>
            <a:r>
              <a:rPr lang="it-IT" dirty="0" err="1">
                <a:latin typeface="+mn-lt"/>
                <a:ea typeface="+mn-ea"/>
              </a:rPr>
              <a:t>antropologica,in</a:t>
            </a:r>
            <a:r>
              <a:rPr lang="it-IT" dirty="0">
                <a:latin typeface="+mn-lt"/>
                <a:ea typeface="+mn-ea"/>
              </a:rPr>
              <a:t> «Sanare </a:t>
            </a:r>
            <a:r>
              <a:rPr lang="it-IT" dirty="0" err="1">
                <a:latin typeface="+mn-lt"/>
                <a:ea typeface="+mn-ea"/>
              </a:rPr>
              <a:t>Infirmos</a:t>
            </a:r>
            <a:r>
              <a:rPr lang="it-IT" dirty="0">
                <a:latin typeface="+mn-lt"/>
                <a:ea typeface="+mn-ea"/>
              </a:rPr>
              <a:t>», 3, 1988, 19-23. </a:t>
            </a:r>
          </a:p>
        </p:txBody>
      </p:sp>
      <p:sp>
        <p:nvSpPr>
          <p:cNvPr id="8194" name="Rectangle 2"/>
          <p:cNvSpPr>
            <a:spLocks noGrp="1" noChangeArrowheads="1"/>
          </p:cNvSpPr>
          <p:nvPr>
            <p:ph type="title" idx="4294967295"/>
          </p:nvPr>
        </p:nvSpPr>
        <p:spPr>
          <a:xfrm>
            <a:off x="467544" y="332656"/>
            <a:ext cx="7914456" cy="791952"/>
          </a:xfrm>
        </p:spPr>
        <p:txBody>
          <a:bodyPr>
            <a:noAutofit/>
          </a:bodyPr>
          <a:lstStyle/>
          <a:p>
            <a:pPr algn="ctr"/>
            <a:br>
              <a:rPr lang="it-IT" sz="2400" b="0" dirty="0">
                <a:solidFill>
                  <a:srgbClr val="FF0000"/>
                </a:solidFill>
              </a:rPr>
            </a:br>
            <a:r>
              <a:rPr lang="it-IT" sz="2400" b="0" dirty="0">
                <a:solidFill>
                  <a:srgbClr val="FF0000"/>
                </a:solidFill>
              </a:rPr>
              <a:t> </a:t>
            </a:r>
            <a:r>
              <a:rPr lang="it-IT" sz="2000" b="0" dirty="0">
                <a:solidFill>
                  <a:srgbClr val="FF0000"/>
                </a:solidFill>
              </a:rPr>
              <a:t>The School/Department of Medicine and </a:t>
            </a:r>
            <a:r>
              <a:rPr lang="it-IT" sz="2000" b="0" dirty="0" err="1">
                <a:solidFill>
                  <a:srgbClr val="FF0000"/>
                </a:solidFill>
              </a:rPr>
              <a:t>Medical</a:t>
            </a:r>
            <a:r>
              <a:rPr lang="it-IT" sz="2000" b="0" dirty="0">
                <a:solidFill>
                  <a:srgbClr val="FF0000"/>
                </a:solidFill>
              </a:rPr>
              <a:t> </a:t>
            </a:r>
            <a:r>
              <a:rPr lang="it-IT" sz="2000" b="0" dirty="0" err="1">
                <a:solidFill>
                  <a:srgbClr val="FF0000"/>
                </a:solidFill>
              </a:rPr>
              <a:t>Humanities</a:t>
            </a:r>
            <a:r>
              <a:rPr lang="it-IT" sz="2000" b="0" dirty="0">
                <a:solidFill>
                  <a:srgbClr val="FF0000"/>
                </a:solidFill>
              </a:rPr>
              <a:t> of </a:t>
            </a:r>
            <a:r>
              <a:rPr lang="it-IT" sz="2000" dirty="0">
                <a:solidFill>
                  <a:srgbClr val="FF0000"/>
                </a:solidFill>
              </a:rPr>
              <a:t>San Raffaele Hospital ( Milan)  slide n.1</a:t>
            </a:r>
          </a:p>
        </p:txBody>
      </p:sp>
      <p:sp>
        <p:nvSpPr>
          <p:cNvPr id="8195" name="Rectangle 3"/>
          <p:cNvSpPr>
            <a:spLocks noGrp="1" noChangeArrowheads="1"/>
          </p:cNvSpPr>
          <p:nvPr>
            <p:ph type="body" idx="4294967295"/>
          </p:nvPr>
        </p:nvSpPr>
        <p:spPr>
          <a:xfrm>
            <a:off x="538572" y="1124608"/>
            <a:ext cx="7772400" cy="5057028"/>
          </a:xfrm>
        </p:spPr>
        <p:txBody>
          <a:bodyPr>
            <a:normAutofit/>
          </a:bodyPr>
          <a:lstStyle/>
          <a:p>
            <a:pPr algn="just">
              <a:lnSpc>
                <a:spcPct val="80000"/>
              </a:lnSpc>
            </a:pPr>
            <a:r>
              <a:rPr lang="it-IT" sz="2200" dirty="0"/>
              <a:t>The School, </a:t>
            </a:r>
            <a:r>
              <a:rPr lang="it-IT" sz="2200" dirty="0" err="1"/>
              <a:t>was</a:t>
            </a:r>
            <a:r>
              <a:rPr lang="it-IT" sz="2200" dirty="0"/>
              <a:t> </a:t>
            </a:r>
            <a:r>
              <a:rPr lang="it-IT" sz="2200" dirty="0" err="1"/>
              <a:t>founded</a:t>
            </a:r>
            <a:r>
              <a:rPr lang="it-IT" sz="2200" dirty="0"/>
              <a:t> in 1982 on the </a:t>
            </a:r>
            <a:r>
              <a:rPr lang="it-IT" sz="2200" dirty="0" err="1"/>
              <a:t>initiative</a:t>
            </a:r>
            <a:r>
              <a:rPr lang="it-IT" sz="2200" dirty="0"/>
              <a:t> of Don Luigi </a:t>
            </a:r>
            <a:r>
              <a:rPr lang="it-IT" sz="2200" dirty="0" err="1"/>
              <a:t>Verzé</a:t>
            </a:r>
            <a:r>
              <a:rPr lang="it-IT" sz="2200" dirty="0"/>
              <a:t>, founder of the Hospital, and the </a:t>
            </a:r>
            <a:r>
              <a:rPr lang="it-IT" sz="2200" dirty="0" err="1"/>
              <a:t>collaboration</a:t>
            </a:r>
            <a:r>
              <a:rPr lang="it-IT" sz="2200" dirty="0"/>
              <a:t> of </a:t>
            </a:r>
            <a:r>
              <a:rPr lang="it-IT" sz="2200" dirty="0" err="1"/>
              <a:t>pilosophers</a:t>
            </a:r>
            <a:r>
              <a:rPr lang="it-IT" sz="2200" dirty="0"/>
              <a:t> and </a:t>
            </a:r>
            <a:r>
              <a:rPr lang="it-IT" sz="2200" dirty="0" err="1"/>
              <a:t>theologians</a:t>
            </a:r>
            <a:r>
              <a:rPr lang="it-IT" sz="2200" dirty="0"/>
              <a:t>. In 1987 Paolo </a:t>
            </a:r>
            <a:r>
              <a:rPr lang="it-IT" sz="2200" dirty="0" err="1"/>
              <a:t>Cattorini</a:t>
            </a:r>
            <a:r>
              <a:rPr lang="it-IT" sz="2200" dirty="0"/>
              <a:t> </a:t>
            </a:r>
            <a:r>
              <a:rPr lang="it-IT" sz="2200" dirty="0" err="1"/>
              <a:t>took</a:t>
            </a:r>
            <a:r>
              <a:rPr lang="it-IT" sz="2200" dirty="0"/>
              <a:t> over </a:t>
            </a:r>
            <a:r>
              <a:rPr lang="it-IT" sz="2200" dirty="0" err="1"/>
              <a:t>it</a:t>
            </a:r>
            <a:r>
              <a:rPr lang="it-IT" sz="2200" dirty="0"/>
              <a:t>. In 1992 the School </a:t>
            </a:r>
            <a:r>
              <a:rPr lang="it-IT" sz="2200" dirty="0" err="1"/>
              <a:t>took</a:t>
            </a:r>
            <a:r>
              <a:rPr lang="it-IT" sz="2200" dirty="0"/>
              <a:t> on the name of the Department of Medicine and Human sciences.</a:t>
            </a:r>
          </a:p>
          <a:p>
            <a:pPr algn="just">
              <a:lnSpc>
                <a:spcPct val="80000"/>
              </a:lnSpc>
            </a:pPr>
            <a:r>
              <a:rPr lang="it-IT" sz="2200" dirty="0" err="1"/>
              <a:t>It</a:t>
            </a:r>
            <a:r>
              <a:rPr lang="it-IT" sz="2200" dirty="0"/>
              <a:t> </a:t>
            </a:r>
            <a:r>
              <a:rPr lang="it-IT" sz="2200" dirty="0" err="1"/>
              <a:t>is</a:t>
            </a:r>
            <a:r>
              <a:rPr lang="it-IT" sz="2200" dirty="0"/>
              <a:t> one of the first </a:t>
            </a:r>
            <a:r>
              <a:rPr lang="it-IT" sz="2200" dirty="0" err="1"/>
              <a:t>italian</a:t>
            </a:r>
            <a:r>
              <a:rPr lang="it-IT" sz="2200" dirty="0"/>
              <a:t> centers of </a:t>
            </a:r>
            <a:r>
              <a:rPr lang="it-IT" sz="2200" dirty="0" err="1"/>
              <a:t>resarch</a:t>
            </a:r>
            <a:r>
              <a:rPr lang="it-IT" sz="2200" dirty="0"/>
              <a:t> and training in </a:t>
            </a:r>
            <a:r>
              <a:rPr lang="it-IT" sz="2200" dirty="0" err="1"/>
              <a:t>Philosophy</a:t>
            </a:r>
            <a:r>
              <a:rPr lang="it-IT" sz="2200" dirty="0"/>
              <a:t> of Medicine, ethics of medicine, </a:t>
            </a:r>
            <a:r>
              <a:rPr lang="it-IT" sz="2200" dirty="0" err="1"/>
              <a:t>bioethics</a:t>
            </a:r>
            <a:r>
              <a:rPr lang="it-IT" sz="2200" dirty="0"/>
              <a:t> and </a:t>
            </a:r>
            <a:r>
              <a:rPr lang="it-IT" sz="2200" dirty="0" err="1"/>
              <a:t>medical</a:t>
            </a:r>
            <a:r>
              <a:rPr lang="it-IT" sz="2200" dirty="0"/>
              <a:t> </a:t>
            </a:r>
            <a:r>
              <a:rPr lang="it-IT" sz="2200" dirty="0" err="1"/>
              <a:t>humanities</a:t>
            </a:r>
            <a:r>
              <a:rPr lang="it-IT" sz="2200" dirty="0"/>
              <a:t>. </a:t>
            </a:r>
            <a:r>
              <a:rPr lang="it-IT" sz="2200" dirty="0" err="1"/>
              <a:t>Its</a:t>
            </a:r>
            <a:r>
              <a:rPr lang="it-IT" sz="2200" dirty="0"/>
              <a:t> vision of </a:t>
            </a:r>
            <a:r>
              <a:rPr lang="it-IT" sz="2200" dirty="0" err="1"/>
              <a:t>bioethics</a:t>
            </a:r>
            <a:r>
              <a:rPr lang="it-IT" sz="2200" dirty="0"/>
              <a:t> </a:t>
            </a:r>
            <a:r>
              <a:rPr lang="it-IT" sz="2200" dirty="0" err="1"/>
              <a:t>is</a:t>
            </a:r>
            <a:r>
              <a:rPr lang="it-IT" sz="2200" dirty="0"/>
              <a:t> </a:t>
            </a:r>
            <a:r>
              <a:rPr lang="it-IT" sz="2200" dirty="0" err="1"/>
              <a:t>inspired</a:t>
            </a:r>
            <a:r>
              <a:rPr lang="it-IT" sz="2200" dirty="0"/>
              <a:t> by a </a:t>
            </a:r>
            <a:r>
              <a:rPr lang="it-IT" sz="2200" dirty="0" err="1"/>
              <a:t>personalist</a:t>
            </a:r>
            <a:r>
              <a:rPr lang="it-IT" sz="2200" dirty="0"/>
              <a:t> </a:t>
            </a:r>
            <a:r>
              <a:rPr lang="it-IT" sz="2200" dirty="0" err="1"/>
              <a:t>anthropology</a:t>
            </a:r>
            <a:r>
              <a:rPr lang="it-IT" sz="2200" dirty="0"/>
              <a:t> open to a </a:t>
            </a:r>
            <a:r>
              <a:rPr lang="it-IT" sz="2200" dirty="0" err="1"/>
              <a:t>pluralist</a:t>
            </a:r>
            <a:r>
              <a:rPr lang="it-IT" sz="2200" dirty="0"/>
              <a:t> </a:t>
            </a:r>
            <a:r>
              <a:rPr lang="it-IT" sz="2200" dirty="0" err="1"/>
              <a:t>dialogue</a:t>
            </a:r>
            <a:r>
              <a:rPr lang="it-IT" sz="2200" dirty="0"/>
              <a:t> with </a:t>
            </a:r>
            <a:r>
              <a:rPr lang="it-IT" sz="2200" dirty="0" err="1"/>
              <a:t>otther</a:t>
            </a:r>
            <a:r>
              <a:rPr lang="it-IT" sz="2200" dirty="0"/>
              <a:t> </a:t>
            </a:r>
            <a:r>
              <a:rPr lang="it-IT" sz="2200" dirty="0" err="1"/>
              <a:t>visions</a:t>
            </a:r>
            <a:endParaRPr lang="it-IT" sz="2200" dirty="0"/>
          </a:p>
          <a:p>
            <a:pPr algn="just">
              <a:lnSpc>
                <a:spcPct val="80000"/>
              </a:lnSpc>
            </a:pPr>
            <a:r>
              <a:rPr lang="it-IT" sz="2200" dirty="0"/>
              <a:t>The School/Department  </a:t>
            </a:r>
            <a:r>
              <a:rPr lang="it-IT" sz="2200" dirty="0" err="1"/>
              <a:t>carries</a:t>
            </a:r>
            <a:r>
              <a:rPr lang="it-IT" sz="2200" dirty="0"/>
              <a:t> out multiple training activities, </a:t>
            </a:r>
            <a:r>
              <a:rPr lang="it-IT" sz="2200" dirty="0" err="1"/>
              <a:t>including</a:t>
            </a:r>
            <a:r>
              <a:rPr lang="it-IT" sz="2200" dirty="0"/>
              <a:t>: </a:t>
            </a:r>
            <a:r>
              <a:rPr lang="it-IT" sz="2200" dirty="0" err="1"/>
              <a:t>course</a:t>
            </a:r>
            <a:r>
              <a:rPr lang="it-IT" sz="2200" dirty="0"/>
              <a:t>, </a:t>
            </a:r>
            <a:r>
              <a:rPr lang="it-IT" sz="2200" dirty="0" err="1"/>
              <a:t>seminars</a:t>
            </a:r>
            <a:r>
              <a:rPr lang="it-IT" sz="2200" dirty="0"/>
              <a:t>, conferences, the </a:t>
            </a:r>
            <a:r>
              <a:rPr lang="it-IT" sz="2200" dirty="0" err="1"/>
              <a:t>European</a:t>
            </a:r>
            <a:r>
              <a:rPr lang="it-IT" sz="2200" dirty="0"/>
              <a:t> Day of </a:t>
            </a:r>
            <a:r>
              <a:rPr lang="it-IT" sz="2200" dirty="0" err="1"/>
              <a:t>Bioethics</a:t>
            </a:r>
            <a:r>
              <a:rPr lang="it-IT" sz="2200" dirty="0"/>
              <a:t>, and a </a:t>
            </a:r>
            <a:r>
              <a:rPr lang="it-IT" sz="2200" dirty="0" err="1"/>
              <a:t>specialization</a:t>
            </a:r>
            <a:r>
              <a:rPr lang="it-IT" sz="2200" dirty="0"/>
              <a:t> </a:t>
            </a:r>
            <a:r>
              <a:rPr lang="it-IT" sz="2200" dirty="0" err="1"/>
              <a:t>course</a:t>
            </a:r>
            <a:r>
              <a:rPr lang="it-IT" sz="2200" dirty="0"/>
              <a:t> in </a:t>
            </a:r>
            <a:r>
              <a:rPr lang="it-IT" sz="2200" dirty="0" err="1"/>
              <a:t>Bioethics</a:t>
            </a:r>
            <a:r>
              <a:rPr lang="it-IT" sz="2200" dirty="0"/>
              <a:t> ( 1989-90) and the first PhD  in </a:t>
            </a:r>
            <a:r>
              <a:rPr lang="it-IT" sz="2200" dirty="0" err="1"/>
              <a:t>Bioethics</a:t>
            </a:r>
            <a:r>
              <a:rPr lang="it-IT" sz="2200" dirty="0"/>
              <a:t> (1991/92).  An international center on </a:t>
            </a:r>
            <a:r>
              <a:rPr lang="it-IT" sz="2200" dirty="0" err="1"/>
              <a:t>ethical</a:t>
            </a:r>
            <a:r>
              <a:rPr lang="it-IT" sz="2200" dirty="0"/>
              <a:t>, </a:t>
            </a:r>
            <a:r>
              <a:rPr lang="it-IT" sz="2200" dirty="0" err="1"/>
              <a:t>jurical</a:t>
            </a:r>
            <a:r>
              <a:rPr lang="it-IT" sz="2200" dirty="0"/>
              <a:t> and </a:t>
            </a:r>
            <a:r>
              <a:rPr lang="it-IT" sz="2200" dirty="0" err="1"/>
              <a:t>medico-legal</a:t>
            </a:r>
            <a:r>
              <a:rPr lang="it-IT" sz="2200" dirty="0"/>
              <a:t> </a:t>
            </a:r>
            <a:r>
              <a:rPr lang="it-IT" sz="2200" dirty="0" err="1"/>
              <a:t>problems</a:t>
            </a:r>
            <a:r>
              <a:rPr lang="it-IT" sz="2200" dirty="0"/>
              <a:t> </a:t>
            </a:r>
            <a:r>
              <a:rPr lang="it-IT" sz="2200" dirty="0" err="1"/>
              <a:t>relating</a:t>
            </a:r>
            <a:r>
              <a:rPr lang="it-IT" sz="2200" dirty="0"/>
              <a:t> to AIDS </a:t>
            </a:r>
            <a:r>
              <a:rPr lang="it-IT" sz="2200" dirty="0" err="1"/>
              <a:t>has</a:t>
            </a:r>
            <a:r>
              <a:rPr lang="it-IT" sz="2200" dirty="0"/>
              <a:t> </a:t>
            </a:r>
            <a:r>
              <a:rPr lang="it-IT" sz="2200" dirty="0" err="1"/>
              <a:t>been</a:t>
            </a:r>
            <a:r>
              <a:rPr lang="it-IT" sz="2200" dirty="0"/>
              <a:t> </a:t>
            </a:r>
            <a:r>
              <a:rPr lang="it-IT" sz="2200" dirty="0" err="1"/>
              <a:t>established</a:t>
            </a:r>
            <a:r>
              <a:rPr lang="it-IT" sz="2200" dirty="0"/>
              <a:t> </a:t>
            </a:r>
            <a:r>
              <a:rPr lang="it-IT" sz="2200" dirty="0" err="1"/>
              <a:t>at</a:t>
            </a:r>
            <a:r>
              <a:rPr lang="it-IT" sz="2200" dirty="0"/>
              <a:t> the School </a:t>
            </a:r>
            <a:r>
              <a:rPr lang="it-IT" sz="2200" dirty="0" err="1"/>
              <a:t>was</a:t>
            </a:r>
            <a:r>
              <a:rPr lang="it-IT" sz="2200" dirty="0"/>
              <a:t> </a:t>
            </a:r>
            <a:r>
              <a:rPr lang="it-IT" sz="2200" dirty="0" err="1"/>
              <a:t>founded</a:t>
            </a:r>
            <a:r>
              <a:rPr lang="it-IT" sz="2200" dirty="0"/>
              <a:t> by Paolo </a:t>
            </a:r>
            <a:r>
              <a:rPr lang="it-IT" sz="2200" dirty="0" err="1"/>
              <a:t>Cattorini</a:t>
            </a:r>
            <a:r>
              <a:rPr lang="it-IT" sz="2200" dirty="0"/>
              <a:t> in 1987</a:t>
            </a:r>
          </a:p>
          <a:p>
            <a:pPr>
              <a:lnSpc>
                <a:spcPct val="80000"/>
              </a:lnSpc>
              <a:buFont typeface="Wingdings" pitchFamily="96" charset="2"/>
              <a:buNone/>
            </a:pPr>
            <a:endParaRPr lang="it-IT" sz="2000" dirty="0"/>
          </a:p>
        </p:txBody>
      </p:sp>
      <p:sp>
        <p:nvSpPr>
          <p:cNvPr id="2" name="Rectangle 1">
            <a:extLst>
              <a:ext uri="{FF2B5EF4-FFF2-40B4-BE49-F238E27FC236}">
                <a16:creationId xmlns:a16="http://schemas.microsoft.com/office/drawing/2014/main" id="{2D465A52-FD5B-4C1F-B7E1-7560D286E200}"/>
              </a:ext>
            </a:extLst>
          </p:cNvPr>
          <p:cNvSpPr>
            <a:spLocks noChangeArrowheads="1"/>
          </p:cNvSpPr>
          <p:nvPr/>
        </p:nvSpPr>
        <p:spPr bwMode="auto">
          <a:xfrm>
            <a:off x="0" y="90101"/>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43E40BC0-F65D-4D0D-A7E6-8C42AAC00BFD}"/>
              </a:ext>
            </a:extLst>
          </p:cNvPr>
          <p:cNvSpPr>
            <a:spLocks noChangeArrowheads="1"/>
          </p:cNvSpPr>
          <p:nvPr/>
        </p:nvSpPr>
        <p:spPr bwMode="auto">
          <a:xfrm>
            <a:off x="179512" y="394900"/>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3ECC2E78-0F9C-46CE-809A-D4A26471A25A}"/>
              </a:ext>
            </a:extLst>
          </p:cNvPr>
          <p:cNvSpPr>
            <a:spLocks noChangeArrowheads="1"/>
          </p:cNvSpPr>
          <p:nvPr/>
        </p:nvSpPr>
        <p:spPr bwMode="auto">
          <a:xfrm>
            <a:off x="0" y="90100"/>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7727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xfrm>
            <a:off x="755576" y="6492875"/>
            <a:ext cx="4873869" cy="365125"/>
          </a:xfrm>
          <a:noFill/>
          <a:ln>
            <a:miter lim="800000"/>
            <a:headEnd/>
            <a:tailEnd/>
          </a:ln>
          <a:effectLst>
            <a:outerShdw dist="12700" dir="2700000" algn="ctr" rotWithShape="0">
              <a:srgbClr val="808080">
                <a:alpha val="89999"/>
              </a:srgbClr>
            </a:outerShdw>
          </a:effectLst>
        </p:spPr>
        <p:txBody>
          <a:bodyPr anchor="t"/>
          <a:lstStyle/>
          <a:p>
            <a:pPr>
              <a:defRPr/>
            </a:pPr>
            <a:r>
              <a:rPr lang="it-IT" dirty="0">
                <a:latin typeface="+mn-lt"/>
                <a:ea typeface="+mn-ea"/>
              </a:rPr>
              <a:t>interview with Massimo Reichlin</a:t>
            </a:r>
          </a:p>
        </p:txBody>
      </p:sp>
      <p:sp>
        <p:nvSpPr>
          <p:cNvPr id="8194" name="Rectangle 2"/>
          <p:cNvSpPr>
            <a:spLocks noGrp="1" noChangeArrowheads="1"/>
          </p:cNvSpPr>
          <p:nvPr>
            <p:ph type="title" idx="4294967295"/>
          </p:nvPr>
        </p:nvSpPr>
        <p:spPr>
          <a:xfrm>
            <a:off x="539552" y="332656"/>
            <a:ext cx="7772400" cy="936104"/>
          </a:xfrm>
        </p:spPr>
        <p:txBody>
          <a:bodyPr>
            <a:noAutofit/>
          </a:bodyPr>
          <a:lstStyle/>
          <a:p>
            <a:pPr algn="ctr"/>
            <a:r>
              <a:rPr lang="it-IT" sz="2800" b="0" dirty="0">
                <a:solidFill>
                  <a:srgbClr val="FF0000"/>
                </a:solidFill>
              </a:rPr>
              <a:t>       </a:t>
            </a:r>
            <a:r>
              <a:rPr lang="it-IT" sz="2400" b="0" dirty="0">
                <a:solidFill>
                  <a:srgbClr val="FF0000"/>
                </a:solidFill>
              </a:rPr>
              <a:t>The School/Department of Medicine and </a:t>
            </a:r>
            <a:r>
              <a:rPr lang="it-IT" sz="2400" b="0" dirty="0" err="1">
                <a:solidFill>
                  <a:srgbClr val="FF0000"/>
                </a:solidFill>
              </a:rPr>
              <a:t>Medical</a:t>
            </a:r>
            <a:r>
              <a:rPr lang="it-IT" sz="2400" b="0" dirty="0">
                <a:solidFill>
                  <a:srgbClr val="FF0000"/>
                </a:solidFill>
              </a:rPr>
              <a:t> </a:t>
            </a:r>
            <a:r>
              <a:rPr lang="it-IT" sz="2400" b="0" dirty="0" err="1">
                <a:solidFill>
                  <a:srgbClr val="FF0000"/>
                </a:solidFill>
              </a:rPr>
              <a:t>Humanities</a:t>
            </a:r>
            <a:r>
              <a:rPr lang="it-IT" sz="2400" b="0" dirty="0">
                <a:solidFill>
                  <a:srgbClr val="FF0000"/>
                </a:solidFill>
              </a:rPr>
              <a:t> of </a:t>
            </a:r>
            <a:r>
              <a:rPr lang="it-IT" sz="2400" dirty="0">
                <a:solidFill>
                  <a:srgbClr val="FF0000"/>
                </a:solidFill>
              </a:rPr>
              <a:t>San Raffaele Hospital ( Milan)  slide n.2</a:t>
            </a:r>
          </a:p>
        </p:txBody>
      </p:sp>
      <p:sp>
        <p:nvSpPr>
          <p:cNvPr id="8195" name="Rectangle 3"/>
          <p:cNvSpPr>
            <a:spLocks noGrp="1" noChangeArrowheads="1"/>
          </p:cNvSpPr>
          <p:nvPr>
            <p:ph type="body" idx="4294967295"/>
          </p:nvPr>
        </p:nvSpPr>
        <p:spPr>
          <a:xfrm>
            <a:off x="395536" y="1340767"/>
            <a:ext cx="7772400" cy="4733325"/>
          </a:xfrm>
        </p:spPr>
        <p:txBody>
          <a:bodyPr>
            <a:normAutofit/>
          </a:bodyPr>
          <a:lstStyle/>
          <a:p>
            <a:pPr algn="just">
              <a:lnSpc>
                <a:spcPct val="80000"/>
              </a:lnSpc>
            </a:pPr>
            <a:r>
              <a:rPr lang="it-IT" dirty="0"/>
              <a:t>The School </a:t>
            </a:r>
            <a:r>
              <a:rPr lang="it-IT" dirty="0" err="1"/>
              <a:t>partecipates</a:t>
            </a:r>
            <a:r>
              <a:rPr lang="it-IT" dirty="0"/>
              <a:t> in the </a:t>
            </a:r>
            <a:r>
              <a:rPr lang="it-IT" dirty="0" err="1"/>
              <a:t>European</a:t>
            </a:r>
            <a:r>
              <a:rPr lang="it-IT" dirty="0"/>
              <a:t> Association of </a:t>
            </a:r>
            <a:r>
              <a:rPr lang="it-IT" dirty="0" err="1"/>
              <a:t>Ethical</a:t>
            </a:r>
            <a:r>
              <a:rPr lang="it-IT" dirty="0"/>
              <a:t> </a:t>
            </a:r>
            <a:r>
              <a:rPr lang="it-IT" dirty="0" err="1"/>
              <a:t>Medical</a:t>
            </a:r>
            <a:r>
              <a:rPr lang="it-IT" dirty="0"/>
              <a:t> Centers. An </a:t>
            </a:r>
            <a:r>
              <a:rPr lang="it-IT" dirty="0" err="1"/>
              <a:t>Italian</a:t>
            </a:r>
            <a:r>
              <a:rPr lang="it-IT" dirty="0"/>
              <a:t> Society for </a:t>
            </a:r>
            <a:r>
              <a:rPr lang="it-IT" dirty="0" err="1"/>
              <a:t>Bioethics</a:t>
            </a:r>
            <a:r>
              <a:rPr lang="it-IT" dirty="0"/>
              <a:t> and Ethics Committees </a:t>
            </a:r>
            <a:r>
              <a:rPr lang="it-IT" dirty="0" err="1"/>
              <a:t>was</a:t>
            </a:r>
            <a:r>
              <a:rPr lang="it-IT" dirty="0"/>
              <a:t> set up </a:t>
            </a:r>
            <a:r>
              <a:rPr lang="it-IT" dirty="0" err="1"/>
              <a:t>at</a:t>
            </a:r>
            <a:r>
              <a:rPr lang="it-IT" dirty="0"/>
              <a:t> San Raffaele to coordinate the activities of Ethics Committees in </a:t>
            </a:r>
            <a:r>
              <a:rPr lang="it-IT" dirty="0" err="1"/>
              <a:t>Italy</a:t>
            </a:r>
            <a:r>
              <a:rPr lang="it-IT" dirty="0"/>
              <a:t>. An </a:t>
            </a:r>
            <a:r>
              <a:rPr lang="it-IT" dirty="0" err="1"/>
              <a:t>important</a:t>
            </a:r>
            <a:r>
              <a:rPr lang="it-IT" dirty="0"/>
              <a:t>  </a:t>
            </a:r>
            <a:r>
              <a:rPr lang="it-IT" dirty="0" err="1"/>
              <a:t>intiative</a:t>
            </a:r>
            <a:r>
              <a:rPr lang="it-IT" dirty="0"/>
              <a:t> </a:t>
            </a:r>
            <a:r>
              <a:rPr lang="it-IT" dirty="0" err="1"/>
              <a:t>was</a:t>
            </a:r>
            <a:r>
              <a:rPr lang="it-IT" dirty="0"/>
              <a:t> </a:t>
            </a:r>
            <a:r>
              <a:rPr lang="it-IT" dirty="0" err="1"/>
              <a:t>alsothe</a:t>
            </a:r>
            <a:r>
              <a:rPr lang="it-IT" dirty="0"/>
              <a:t> </a:t>
            </a:r>
            <a:r>
              <a:rPr lang="it-IT" dirty="0" err="1"/>
              <a:t>dialogue</a:t>
            </a:r>
            <a:r>
              <a:rPr lang="it-IT" dirty="0"/>
              <a:t> with the Consulta di bioetica e </a:t>
            </a:r>
            <a:r>
              <a:rPr lang="it-IT" dirty="0" err="1"/>
              <a:t>Politeia</a:t>
            </a:r>
            <a:endParaRPr lang="it-IT" dirty="0"/>
          </a:p>
          <a:p>
            <a:pPr algn="just">
              <a:lnSpc>
                <a:spcPct val="80000"/>
              </a:lnSpc>
            </a:pPr>
            <a:r>
              <a:rPr lang="it-IT" dirty="0"/>
              <a:t>The journals «Sanare </a:t>
            </a:r>
            <a:r>
              <a:rPr lang="it-IT" dirty="0" err="1"/>
              <a:t>Infirmos</a:t>
            </a:r>
            <a:r>
              <a:rPr lang="it-IT" dirty="0"/>
              <a:t>» and «</a:t>
            </a:r>
            <a:r>
              <a:rPr lang="it-IT" dirty="0" err="1"/>
              <a:t>Kos</a:t>
            </a:r>
            <a:r>
              <a:rPr lang="it-IT" dirty="0"/>
              <a:t>» and the </a:t>
            </a:r>
            <a:r>
              <a:rPr lang="it-IT" dirty="0" err="1"/>
              <a:t>editorial</a:t>
            </a:r>
            <a:r>
              <a:rPr lang="it-IT" dirty="0"/>
              <a:t> </a:t>
            </a:r>
            <a:r>
              <a:rPr lang="it-IT" dirty="0" err="1"/>
              <a:t>series</a:t>
            </a:r>
            <a:r>
              <a:rPr lang="it-IT" dirty="0"/>
              <a:t> of «Medicina e Scienze umane» </a:t>
            </a:r>
            <a:r>
              <a:rPr lang="it-IT" dirty="0" err="1"/>
              <a:t>edited</a:t>
            </a:r>
            <a:r>
              <a:rPr lang="it-IT" dirty="0"/>
              <a:t> by Europea Scienze Umane Editrice are </a:t>
            </a:r>
            <a:r>
              <a:rPr lang="it-IT" dirty="0" err="1"/>
              <a:t>connected</a:t>
            </a:r>
            <a:r>
              <a:rPr lang="it-IT" dirty="0"/>
              <a:t> to the School.</a:t>
            </a:r>
          </a:p>
          <a:p>
            <a:pPr algn="just">
              <a:lnSpc>
                <a:spcPct val="80000"/>
              </a:lnSpc>
            </a:pPr>
            <a:r>
              <a:rPr lang="it-IT" dirty="0"/>
              <a:t>After the 1998-1999  </a:t>
            </a:r>
            <a:r>
              <a:rPr lang="it-IT" dirty="0" err="1"/>
              <a:t>there</a:t>
            </a:r>
            <a:r>
              <a:rPr lang="it-IT" dirty="0"/>
              <a:t> are </a:t>
            </a:r>
            <a:r>
              <a:rPr lang="it-IT" dirty="0" err="1"/>
              <a:t>only</a:t>
            </a:r>
            <a:r>
              <a:rPr lang="it-IT" dirty="0"/>
              <a:t> activities in the </a:t>
            </a:r>
            <a:r>
              <a:rPr lang="it-IT" dirty="0" err="1"/>
              <a:t>bioethical</a:t>
            </a:r>
            <a:r>
              <a:rPr lang="it-IT" dirty="0"/>
              <a:t> field of </a:t>
            </a:r>
            <a:r>
              <a:rPr lang="it-IT" dirty="0" err="1"/>
              <a:t>scholars</a:t>
            </a:r>
            <a:r>
              <a:rPr lang="it-IT" dirty="0"/>
              <a:t> of the Department </a:t>
            </a:r>
            <a:r>
              <a:rPr lang="it-IT" dirty="0" err="1"/>
              <a:t>at</a:t>
            </a:r>
            <a:r>
              <a:rPr lang="it-IT" dirty="0"/>
              <a:t> an </a:t>
            </a:r>
            <a:r>
              <a:rPr lang="it-IT" dirty="0" err="1"/>
              <a:t>individual</a:t>
            </a:r>
            <a:r>
              <a:rPr lang="it-IT" dirty="0"/>
              <a:t> </a:t>
            </a:r>
            <a:r>
              <a:rPr lang="it-IT" dirty="0" err="1"/>
              <a:t>level</a:t>
            </a:r>
            <a:r>
              <a:rPr lang="it-IT" dirty="0"/>
              <a:t>.</a:t>
            </a:r>
          </a:p>
          <a:p>
            <a:pPr algn="just"/>
            <a:endParaRPr lang="it-IT" dirty="0"/>
          </a:p>
        </p:txBody>
      </p:sp>
    </p:spTree>
    <p:extLst>
      <p:ext uri="{BB962C8B-B14F-4D97-AF65-F5344CB8AC3E}">
        <p14:creationId xmlns:p14="http://schemas.microsoft.com/office/powerpoint/2010/main" val="279309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39552" y="332657"/>
            <a:ext cx="7772400" cy="581744"/>
          </a:xfrm>
        </p:spPr>
        <p:txBody>
          <a:bodyPr>
            <a:noAutofit/>
          </a:bodyPr>
          <a:lstStyle/>
          <a:p>
            <a:pPr algn="ctr"/>
            <a:r>
              <a:rPr lang="it-IT" sz="2800" b="0" dirty="0">
                <a:solidFill>
                  <a:srgbClr val="FF0000"/>
                </a:solidFill>
              </a:rPr>
              <a:t>       </a:t>
            </a:r>
            <a:r>
              <a:rPr lang="it-IT" sz="2000" b="0" dirty="0">
                <a:solidFill>
                  <a:srgbClr val="FF0000"/>
                </a:solidFill>
              </a:rPr>
              <a:t>THE ETHICS AND MEDICINE PROJECTS OF THE LANZA FOUNDATION</a:t>
            </a:r>
            <a:endParaRPr lang="it-IT" sz="2000" dirty="0">
              <a:solidFill>
                <a:srgbClr val="FF0000"/>
              </a:solidFill>
            </a:endParaRPr>
          </a:p>
        </p:txBody>
      </p:sp>
      <p:sp>
        <p:nvSpPr>
          <p:cNvPr id="8195" name="Rectangle 3"/>
          <p:cNvSpPr>
            <a:spLocks noGrp="1" noChangeArrowheads="1"/>
          </p:cNvSpPr>
          <p:nvPr>
            <p:ph type="body" idx="4294967295"/>
          </p:nvPr>
        </p:nvSpPr>
        <p:spPr>
          <a:xfrm>
            <a:off x="395536" y="1124744"/>
            <a:ext cx="7772400" cy="5148000"/>
          </a:xfrm>
        </p:spPr>
        <p:txBody>
          <a:bodyPr>
            <a:normAutofit fontScale="85000" lnSpcReduction="10000"/>
          </a:bodyPr>
          <a:lstStyle/>
          <a:p>
            <a:pPr algn="just"/>
            <a:r>
              <a:rPr lang="it-IT" dirty="0"/>
              <a:t>The Ethics and Medicine Project </a:t>
            </a:r>
            <a:r>
              <a:rPr lang="it-IT" dirty="0" err="1"/>
              <a:t>was</a:t>
            </a:r>
            <a:r>
              <a:rPr lang="it-IT" dirty="0"/>
              <a:t> </a:t>
            </a:r>
            <a:r>
              <a:rPr lang="it-IT" dirty="0" err="1"/>
              <a:t>launched</a:t>
            </a:r>
            <a:r>
              <a:rPr lang="it-IT" dirty="0"/>
              <a:t> in 1988 </a:t>
            </a:r>
            <a:r>
              <a:rPr lang="it-IT" dirty="0" err="1"/>
              <a:t>as</a:t>
            </a:r>
            <a:r>
              <a:rPr lang="it-IT" dirty="0"/>
              <a:t> part of the </a:t>
            </a:r>
            <a:r>
              <a:rPr lang="it-IT" dirty="0" err="1"/>
              <a:t>research</a:t>
            </a:r>
            <a:r>
              <a:rPr lang="it-IT" dirty="0"/>
              <a:t> and training activities of the Lanza Foundation. Responsible </a:t>
            </a:r>
            <a:r>
              <a:rPr lang="it-IT" dirty="0" err="1"/>
              <a:t>was</a:t>
            </a:r>
            <a:r>
              <a:rPr lang="it-IT" dirty="0"/>
              <a:t> Paolo </a:t>
            </a:r>
            <a:r>
              <a:rPr lang="it-IT" dirty="0" err="1"/>
              <a:t>Benciolini</a:t>
            </a:r>
            <a:r>
              <a:rPr lang="it-IT" dirty="0"/>
              <a:t>, Corrado </a:t>
            </a:r>
            <a:r>
              <a:rPr lang="it-IT" dirty="0" err="1"/>
              <a:t>Viafora</a:t>
            </a:r>
            <a:r>
              <a:rPr lang="it-IT" dirty="0"/>
              <a:t> </a:t>
            </a:r>
            <a:r>
              <a:rPr lang="it-IT" dirty="0" err="1"/>
              <a:t>coordinated</a:t>
            </a:r>
            <a:r>
              <a:rPr lang="it-IT" dirty="0"/>
              <a:t> the </a:t>
            </a:r>
            <a:r>
              <a:rPr lang="it-IT" dirty="0" err="1"/>
              <a:t>research</a:t>
            </a:r>
            <a:r>
              <a:rPr lang="it-IT" dirty="0"/>
              <a:t>.</a:t>
            </a:r>
          </a:p>
          <a:p>
            <a:pPr algn="just"/>
            <a:r>
              <a:rPr lang="it-IT" dirty="0"/>
              <a:t>The cultural </a:t>
            </a:r>
            <a:r>
              <a:rPr lang="it-IT" dirty="0" err="1"/>
              <a:t>horizon</a:t>
            </a:r>
            <a:r>
              <a:rPr lang="it-IT" dirty="0"/>
              <a:t> of the Project </a:t>
            </a:r>
            <a:r>
              <a:rPr lang="it-IT" dirty="0" err="1"/>
              <a:t>is</a:t>
            </a:r>
            <a:r>
              <a:rPr lang="it-IT" dirty="0"/>
              <a:t> </a:t>
            </a:r>
            <a:r>
              <a:rPr lang="it-IT" dirty="0" err="1"/>
              <a:t>marked</a:t>
            </a:r>
            <a:r>
              <a:rPr lang="it-IT" dirty="0"/>
              <a:t> by the </a:t>
            </a:r>
            <a:r>
              <a:rPr lang="it-IT" dirty="0" err="1"/>
              <a:t>need</a:t>
            </a:r>
            <a:r>
              <a:rPr lang="it-IT" dirty="0"/>
              <a:t> for an  </a:t>
            </a:r>
            <a:r>
              <a:rPr lang="it-IT" dirty="0" err="1"/>
              <a:t>ethical</a:t>
            </a:r>
            <a:r>
              <a:rPr lang="it-IT" dirty="0"/>
              <a:t> management of </a:t>
            </a:r>
            <a:r>
              <a:rPr lang="it-IT" dirty="0" err="1"/>
              <a:t>biomedical</a:t>
            </a:r>
            <a:r>
              <a:rPr lang="it-IT" dirty="0"/>
              <a:t> progress and for a </a:t>
            </a:r>
            <a:r>
              <a:rPr lang="it-IT" dirty="0" err="1"/>
              <a:t>rational</a:t>
            </a:r>
            <a:r>
              <a:rPr lang="it-IT" dirty="0"/>
              <a:t> </a:t>
            </a:r>
            <a:r>
              <a:rPr lang="it-IT" dirty="0" err="1"/>
              <a:t>foundation</a:t>
            </a:r>
            <a:r>
              <a:rPr lang="it-IT" dirty="0"/>
              <a:t> of ethics, and by the </a:t>
            </a:r>
            <a:r>
              <a:rPr lang="it-IT" dirty="0" err="1"/>
              <a:t>practice</a:t>
            </a:r>
            <a:r>
              <a:rPr lang="it-IT" dirty="0"/>
              <a:t> of a </a:t>
            </a:r>
            <a:r>
              <a:rPr lang="it-IT" dirty="0" err="1"/>
              <a:t>multidisciplinary</a:t>
            </a:r>
            <a:r>
              <a:rPr lang="it-IT" dirty="0"/>
              <a:t> </a:t>
            </a:r>
            <a:r>
              <a:rPr lang="it-IT" dirty="0" err="1"/>
              <a:t>approach</a:t>
            </a:r>
            <a:r>
              <a:rPr lang="it-IT" dirty="0"/>
              <a:t>. </a:t>
            </a:r>
          </a:p>
          <a:p>
            <a:pPr algn="just"/>
            <a:r>
              <a:rPr lang="it-IT" dirty="0"/>
              <a:t>The Project shares the </a:t>
            </a:r>
            <a:r>
              <a:rPr lang="it-IT" dirty="0" err="1"/>
              <a:t>classical</a:t>
            </a:r>
            <a:r>
              <a:rPr lang="it-IT" dirty="0"/>
              <a:t> </a:t>
            </a:r>
            <a:r>
              <a:rPr lang="it-IT" dirty="0" err="1"/>
              <a:t>principle</a:t>
            </a:r>
            <a:r>
              <a:rPr lang="it-IT" dirty="0"/>
              <a:t> of </a:t>
            </a:r>
            <a:r>
              <a:rPr lang="it-IT" dirty="0" err="1"/>
              <a:t>bioethics</a:t>
            </a:r>
            <a:r>
              <a:rPr lang="it-IT" dirty="0"/>
              <a:t>: </a:t>
            </a:r>
            <a:r>
              <a:rPr lang="it-IT" dirty="0" err="1"/>
              <a:t>autonomy</a:t>
            </a:r>
            <a:r>
              <a:rPr lang="it-IT" dirty="0"/>
              <a:t>, </a:t>
            </a:r>
            <a:r>
              <a:rPr lang="it-IT" dirty="0" err="1"/>
              <a:t>beneficence</a:t>
            </a:r>
            <a:r>
              <a:rPr lang="it-IT" dirty="0"/>
              <a:t> and </a:t>
            </a:r>
            <a:r>
              <a:rPr lang="it-IT" dirty="0" err="1"/>
              <a:t>justice</a:t>
            </a:r>
            <a:r>
              <a:rPr lang="it-IT" dirty="0"/>
              <a:t>. </a:t>
            </a:r>
            <a:r>
              <a:rPr lang="it-IT" dirty="0" err="1"/>
              <a:t>These</a:t>
            </a:r>
            <a:r>
              <a:rPr lang="it-IT" dirty="0"/>
              <a:t> </a:t>
            </a:r>
            <a:r>
              <a:rPr lang="it-IT" dirty="0" err="1"/>
              <a:t>principles</a:t>
            </a:r>
            <a:r>
              <a:rPr lang="it-IT" dirty="0"/>
              <a:t>, </a:t>
            </a:r>
            <a:r>
              <a:rPr lang="it-IT" dirty="0" err="1"/>
              <a:t>interpreted</a:t>
            </a:r>
            <a:r>
              <a:rPr lang="it-IT" dirty="0"/>
              <a:t> in the light of </a:t>
            </a:r>
            <a:r>
              <a:rPr lang="it-IT" dirty="0" err="1"/>
              <a:t>personalism</a:t>
            </a:r>
            <a:r>
              <a:rPr lang="it-IT" dirty="0"/>
              <a:t>, are </a:t>
            </a:r>
            <a:r>
              <a:rPr lang="it-IT" dirty="0" err="1"/>
              <a:t>translated</a:t>
            </a:r>
            <a:r>
              <a:rPr lang="it-IT" dirty="0"/>
              <a:t>  </a:t>
            </a:r>
            <a:r>
              <a:rPr lang="it-IT" dirty="0" err="1"/>
              <a:t>respectively</a:t>
            </a:r>
            <a:r>
              <a:rPr lang="it-IT" dirty="0"/>
              <a:t> </a:t>
            </a:r>
            <a:r>
              <a:rPr lang="it-IT" dirty="0" err="1"/>
              <a:t>into</a:t>
            </a:r>
            <a:r>
              <a:rPr lang="it-IT" dirty="0"/>
              <a:t> the </a:t>
            </a:r>
            <a:r>
              <a:rPr lang="it-IT" dirty="0" err="1"/>
              <a:t>principles</a:t>
            </a:r>
            <a:r>
              <a:rPr lang="it-IT" dirty="0"/>
              <a:t> of: human </a:t>
            </a:r>
            <a:r>
              <a:rPr lang="it-IT" dirty="0" err="1"/>
              <a:t>dignity</a:t>
            </a:r>
            <a:r>
              <a:rPr lang="it-IT" dirty="0"/>
              <a:t>, </a:t>
            </a:r>
            <a:r>
              <a:rPr lang="it-IT" dirty="0" err="1"/>
              <a:t>globality</a:t>
            </a:r>
            <a:r>
              <a:rPr lang="it-IT" dirty="0"/>
              <a:t> of care, </a:t>
            </a:r>
            <a:r>
              <a:rPr lang="it-IT" dirty="0" err="1"/>
              <a:t>solidarity</a:t>
            </a:r>
            <a:r>
              <a:rPr lang="it-IT" dirty="0"/>
              <a:t>.</a:t>
            </a:r>
          </a:p>
          <a:p>
            <a:pPr algn="just"/>
            <a:r>
              <a:rPr lang="it-IT" dirty="0"/>
              <a:t>The Project </a:t>
            </a:r>
            <a:r>
              <a:rPr lang="it-IT" dirty="0" err="1"/>
              <a:t>is</a:t>
            </a:r>
            <a:r>
              <a:rPr lang="it-IT" dirty="0"/>
              <a:t> </a:t>
            </a:r>
            <a:r>
              <a:rPr lang="it-IT" dirty="0" err="1"/>
              <a:t>committed</a:t>
            </a:r>
            <a:r>
              <a:rPr lang="it-IT" dirty="0"/>
              <a:t> to </a:t>
            </a:r>
            <a:r>
              <a:rPr lang="it-IT" dirty="0" err="1"/>
              <a:t>two</a:t>
            </a:r>
            <a:r>
              <a:rPr lang="it-IT" dirty="0"/>
              <a:t> </a:t>
            </a:r>
            <a:r>
              <a:rPr lang="it-IT" dirty="0" err="1"/>
              <a:t>objectives</a:t>
            </a:r>
            <a:r>
              <a:rPr lang="it-IT" dirty="0"/>
              <a:t>: the </a:t>
            </a:r>
            <a:r>
              <a:rPr lang="it-IT" dirty="0" err="1"/>
              <a:t>recognition</a:t>
            </a:r>
            <a:r>
              <a:rPr lang="it-IT" dirty="0"/>
              <a:t> of the </a:t>
            </a:r>
            <a:r>
              <a:rPr lang="it-IT" dirty="0" err="1"/>
              <a:t>orientations</a:t>
            </a:r>
            <a:r>
              <a:rPr lang="it-IT" dirty="0"/>
              <a:t> of </a:t>
            </a:r>
            <a:r>
              <a:rPr lang="it-IT" dirty="0" err="1"/>
              <a:t>contemporary</a:t>
            </a:r>
            <a:r>
              <a:rPr lang="it-IT" dirty="0"/>
              <a:t> </a:t>
            </a:r>
            <a:r>
              <a:rPr lang="it-IT" dirty="0" err="1"/>
              <a:t>bioethics</a:t>
            </a:r>
            <a:r>
              <a:rPr lang="it-IT" dirty="0"/>
              <a:t>, </a:t>
            </a:r>
            <a:r>
              <a:rPr lang="it-IT" dirty="0" err="1"/>
              <a:t>which</a:t>
            </a:r>
            <a:r>
              <a:rPr lang="it-IT" dirty="0"/>
              <a:t> </a:t>
            </a:r>
            <a:r>
              <a:rPr lang="it-IT" dirty="0" err="1"/>
              <a:t>has</a:t>
            </a:r>
            <a:r>
              <a:rPr lang="it-IT" dirty="0"/>
              <a:t> led to international meetings and study days on </a:t>
            </a:r>
            <a:r>
              <a:rPr lang="it-IT" dirty="0" err="1"/>
              <a:t>bioethics</a:t>
            </a:r>
            <a:r>
              <a:rPr lang="it-IT" dirty="0"/>
              <a:t> in </a:t>
            </a:r>
            <a:r>
              <a:rPr lang="it-IT" dirty="0" err="1"/>
              <a:t>Italy</a:t>
            </a:r>
            <a:r>
              <a:rPr lang="it-IT" dirty="0"/>
              <a:t>, and the activation of a </a:t>
            </a:r>
            <a:r>
              <a:rPr lang="it-IT" dirty="0" err="1"/>
              <a:t>Bioethics</a:t>
            </a:r>
            <a:r>
              <a:rPr lang="it-IT" dirty="0"/>
              <a:t> </a:t>
            </a:r>
            <a:r>
              <a:rPr lang="it-IT" dirty="0" err="1"/>
              <a:t>Laboratory</a:t>
            </a:r>
            <a:r>
              <a:rPr lang="it-IT" dirty="0"/>
              <a:t>  for </a:t>
            </a:r>
            <a:r>
              <a:rPr lang="it-IT" dirty="0" err="1"/>
              <a:t>permanent</a:t>
            </a:r>
            <a:r>
              <a:rPr lang="it-IT" dirty="0"/>
              <a:t> training.</a:t>
            </a:r>
          </a:p>
          <a:p>
            <a:pPr algn="just"/>
            <a:r>
              <a:rPr lang="it-IT" dirty="0"/>
              <a:t>The </a:t>
            </a:r>
            <a:r>
              <a:rPr lang="it-IT" dirty="0" err="1"/>
              <a:t>materials</a:t>
            </a:r>
            <a:r>
              <a:rPr lang="it-IT" dirty="0"/>
              <a:t> </a:t>
            </a:r>
            <a:r>
              <a:rPr lang="it-IT" dirty="0" err="1"/>
              <a:t>produced</a:t>
            </a:r>
            <a:r>
              <a:rPr lang="it-IT" dirty="0"/>
              <a:t> are </a:t>
            </a:r>
            <a:r>
              <a:rPr lang="it-IT" dirty="0" err="1"/>
              <a:t>collected</a:t>
            </a:r>
            <a:r>
              <a:rPr lang="it-IT" dirty="0"/>
              <a:t> in the </a:t>
            </a:r>
            <a:r>
              <a:rPr lang="it-IT" dirty="0" err="1"/>
              <a:t>series</a:t>
            </a:r>
            <a:r>
              <a:rPr lang="it-IT" dirty="0"/>
              <a:t> «quaderni di Etica e Medicina», </a:t>
            </a:r>
            <a:r>
              <a:rPr lang="it-IT" dirty="0" err="1"/>
              <a:t>edited</a:t>
            </a:r>
            <a:r>
              <a:rPr lang="it-IT" dirty="0"/>
              <a:t> by Gregoriana Editrice</a:t>
            </a:r>
          </a:p>
          <a:p>
            <a:pPr algn="just"/>
            <a:endParaRPr lang="it-IT" dirty="0"/>
          </a:p>
        </p:txBody>
      </p:sp>
    </p:spTree>
    <p:extLst>
      <p:ext uri="{BB962C8B-B14F-4D97-AF65-F5344CB8AC3E}">
        <p14:creationId xmlns:p14="http://schemas.microsoft.com/office/powerpoint/2010/main" val="425213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548680"/>
            <a:ext cx="8534400" cy="576064"/>
          </a:xfrm>
        </p:spPr>
        <p:txBody>
          <a:bodyPr>
            <a:noAutofit/>
          </a:bodyPr>
          <a:lstStyle/>
          <a:p>
            <a:r>
              <a:rPr lang="it-IT" sz="2400" dirty="0">
                <a:solidFill>
                  <a:srgbClr val="FF0000"/>
                </a:solidFill>
              </a:rPr>
              <a:t>                                  THE BIOETHICS CENTER OF GENOVA</a:t>
            </a:r>
          </a:p>
        </p:txBody>
      </p:sp>
      <p:sp>
        <p:nvSpPr>
          <p:cNvPr id="3" name="Segnaposto contenuto 2"/>
          <p:cNvSpPr>
            <a:spLocks noGrp="1"/>
          </p:cNvSpPr>
          <p:nvPr>
            <p:ph sz="quarter" idx="1"/>
          </p:nvPr>
        </p:nvSpPr>
        <p:spPr>
          <a:xfrm>
            <a:off x="354008" y="1268760"/>
            <a:ext cx="8503920" cy="4824536"/>
          </a:xfrm>
        </p:spPr>
        <p:txBody>
          <a:bodyPr>
            <a:normAutofit/>
          </a:bodyPr>
          <a:lstStyle/>
          <a:p>
            <a:pPr algn="just"/>
            <a:r>
              <a:rPr lang="it-IT" sz="2000" dirty="0" err="1"/>
              <a:t>TheBioethics</a:t>
            </a:r>
            <a:r>
              <a:rPr lang="it-IT" sz="2000" dirty="0"/>
              <a:t> Center of Geova  </a:t>
            </a:r>
            <a:r>
              <a:rPr lang="it-IT" sz="2000" dirty="0" err="1"/>
              <a:t>was</a:t>
            </a:r>
            <a:r>
              <a:rPr lang="it-IT" sz="2000" dirty="0"/>
              <a:t> </a:t>
            </a:r>
            <a:r>
              <a:rPr lang="it-IT" sz="2000" dirty="0" err="1"/>
              <a:t>founded</a:t>
            </a:r>
            <a:r>
              <a:rPr lang="it-IT" sz="2000" dirty="0"/>
              <a:t> in 1984 on the </a:t>
            </a:r>
            <a:r>
              <a:rPr lang="it-IT" sz="2000" dirty="0" err="1"/>
              <a:t>initiative</a:t>
            </a:r>
            <a:r>
              <a:rPr lang="it-IT" sz="2000" dirty="0"/>
              <a:t> of </a:t>
            </a:r>
            <a:r>
              <a:rPr lang="it-IT" sz="2000" dirty="0" err="1"/>
              <a:t>university</a:t>
            </a:r>
            <a:r>
              <a:rPr lang="it-IT" sz="2000" dirty="0"/>
              <a:t> professors from </a:t>
            </a:r>
            <a:r>
              <a:rPr lang="it-IT" sz="2000" dirty="0" err="1"/>
              <a:t>different</a:t>
            </a:r>
            <a:r>
              <a:rPr lang="it-IT" sz="2000" dirty="0"/>
              <a:t> </a:t>
            </a:r>
            <a:r>
              <a:rPr lang="it-IT" sz="2000" dirty="0" err="1"/>
              <a:t>research</a:t>
            </a:r>
            <a:r>
              <a:rPr lang="it-IT" sz="2000" dirty="0"/>
              <a:t> </a:t>
            </a:r>
            <a:r>
              <a:rPr lang="it-IT" sz="2000" dirty="0" err="1"/>
              <a:t>areas</a:t>
            </a:r>
            <a:r>
              <a:rPr lang="it-IT" sz="2000" dirty="0"/>
              <a:t>: from </a:t>
            </a:r>
            <a:r>
              <a:rPr lang="it-IT" sz="2000" dirty="0" err="1"/>
              <a:t>philosophy</a:t>
            </a:r>
            <a:r>
              <a:rPr lang="it-IT" sz="2000" dirty="0"/>
              <a:t> to </a:t>
            </a:r>
            <a:r>
              <a:rPr lang="it-IT" sz="2000" dirty="0" err="1"/>
              <a:t>law</a:t>
            </a:r>
            <a:r>
              <a:rPr lang="it-IT" sz="2000" dirty="0"/>
              <a:t>, from medicine to social sciences. </a:t>
            </a:r>
            <a:r>
              <a:rPr lang="it-IT" sz="2000" dirty="0" err="1"/>
              <a:t>Among</a:t>
            </a:r>
            <a:r>
              <a:rPr lang="it-IT" sz="2000" dirty="0"/>
              <a:t> the directors and the </a:t>
            </a:r>
            <a:r>
              <a:rPr lang="it-IT" sz="2000" dirty="0" err="1"/>
              <a:t>main</a:t>
            </a:r>
            <a:r>
              <a:rPr lang="it-IT" sz="2000" dirty="0"/>
              <a:t> </a:t>
            </a:r>
            <a:r>
              <a:rPr lang="it-IT" sz="2000" dirty="0" err="1"/>
              <a:t>representatives</a:t>
            </a:r>
            <a:r>
              <a:rPr lang="it-IT" sz="2000" dirty="0"/>
              <a:t> </a:t>
            </a:r>
            <a:r>
              <a:rPr lang="it-IT" sz="2000" dirty="0" err="1"/>
              <a:t>we</a:t>
            </a:r>
            <a:r>
              <a:rPr lang="it-IT" sz="2000" dirty="0"/>
              <a:t> </a:t>
            </a:r>
            <a:r>
              <a:rPr lang="it-IT" sz="2000" dirty="0" err="1"/>
              <a:t>find</a:t>
            </a:r>
            <a:r>
              <a:rPr lang="it-IT" sz="2000" dirty="0"/>
              <a:t> Luisella Battaglia</a:t>
            </a:r>
          </a:p>
          <a:p>
            <a:pPr algn="just"/>
            <a:r>
              <a:rPr lang="it-IT" sz="2000" dirty="0"/>
              <a:t>The Center </a:t>
            </a:r>
            <a:r>
              <a:rPr lang="it-IT" sz="2000" dirty="0" err="1"/>
              <a:t>has</a:t>
            </a:r>
            <a:r>
              <a:rPr lang="it-IT" sz="2000" dirty="0"/>
              <a:t> a </a:t>
            </a:r>
            <a:r>
              <a:rPr lang="it-IT" sz="2000" dirty="0" err="1"/>
              <a:t>secular</a:t>
            </a:r>
            <a:r>
              <a:rPr lang="it-IT" sz="2000" dirty="0"/>
              <a:t> </a:t>
            </a:r>
            <a:r>
              <a:rPr lang="it-IT" sz="2000" dirty="0" err="1"/>
              <a:t>orientation</a:t>
            </a:r>
            <a:r>
              <a:rPr lang="it-IT" sz="2000" dirty="0"/>
              <a:t> and </a:t>
            </a:r>
            <a:r>
              <a:rPr lang="it-IT" sz="2000" dirty="0" err="1"/>
              <a:t>pursues</a:t>
            </a:r>
            <a:r>
              <a:rPr lang="it-IT" sz="2000" dirty="0"/>
              <a:t> a vision of </a:t>
            </a:r>
            <a:r>
              <a:rPr lang="it-IT" sz="2000" dirty="0" err="1"/>
              <a:t>bioethics</a:t>
            </a:r>
            <a:r>
              <a:rPr lang="it-IT" sz="2000" dirty="0"/>
              <a:t> </a:t>
            </a:r>
            <a:r>
              <a:rPr lang="it-IT" sz="2000" dirty="0" err="1"/>
              <a:t>that</a:t>
            </a:r>
            <a:r>
              <a:rPr lang="it-IT" sz="2000" dirty="0"/>
              <a:t>  </a:t>
            </a:r>
            <a:r>
              <a:rPr lang="it-IT" sz="2000" dirty="0" err="1"/>
              <a:t>does</a:t>
            </a:r>
            <a:r>
              <a:rPr lang="it-IT" sz="2000" dirty="0"/>
              <a:t> </a:t>
            </a:r>
            <a:r>
              <a:rPr lang="it-IT" sz="2000" dirty="0" err="1"/>
              <a:t>not</a:t>
            </a:r>
            <a:r>
              <a:rPr lang="it-IT" sz="2000" dirty="0"/>
              <a:t> </a:t>
            </a:r>
            <a:r>
              <a:rPr lang="it-IT" sz="2000" dirty="0" err="1"/>
              <a:t>limit</a:t>
            </a:r>
            <a:r>
              <a:rPr lang="it-IT" sz="2000" dirty="0"/>
              <a:t> </a:t>
            </a:r>
            <a:r>
              <a:rPr lang="it-IT" sz="2000" dirty="0" err="1"/>
              <a:t>attention</a:t>
            </a:r>
            <a:r>
              <a:rPr lang="it-IT" sz="2000" dirty="0"/>
              <a:t> to human life, </a:t>
            </a:r>
            <a:r>
              <a:rPr lang="it-IT" sz="2000" dirty="0" err="1"/>
              <a:t>but</a:t>
            </a:r>
            <a:r>
              <a:rPr lang="it-IT" sz="2000" dirty="0"/>
              <a:t> </a:t>
            </a:r>
            <a:r>
              <a:rPr lang="it-IT" sz="2000" dirty="0" err="1"/>
              <a:t>includes</a:t>
            </a:r>
            <a:r>
              <a:rPr lang="it-IT" sz="2000" dirty="0"/>
              <a:t> </a:t>
            </a:r>
            <a:r>
              <a:rPr lang="it-IT" sz="2000" dirty="0" err="1"/>
              <a:t>everithing</a:t>
            </a:r>
            <a:r>
              <a:rPr lang="it-IT" sz="2000" dirty="0"/>
              <a:t> </a:t>
            </a:r>
            <a:r>
              <a:rPr lang="it-IT" sz="2000" dirty="0" err="1"/>
              <a:t>that</a:t>
            </a:r>
            <a:r>
              <a:rPr lang="it-IT" sz="2000" dirty="0"/>
              <a:t> </a:t>
            </a:r>
            <a:r>
              <a:rPr lang="it-IT" sz="2000" dirty="0" err="1"/>
              <a:t>is</a:t>
            </a:r>
            <a:r>
              <a:rPr lang="it-IT" sz="2000" dirty="0"/>
              <a:t> living and, by extension </a:t>
            </a:r>
            <a:r>
              <a:rPr lang="it-IT" sz="2000" dirty="0" err="1"/>
              <a:t>also</a:t>
            </a:r>
            <a:r>
              <a:rPr lang="it-IT" sz="2000" dirty="0"/>
              <a:t> the </a:t>
            </a:r>
            <a:r>
              <a:rPr lang="it-IT" sz="2000" dirty="0" err="1"/>
              <a:t>environment</a:t>
            </a:r>
            <a:endParaRPr lang="it-IT" sz="2000" dirty="0"/>
          </a:p>
          <a:p>
            <a:pPr algn="just"/>
            <a:r>
              <a:rPr lang="it-IT" sz="2000" dirty="0"/>
              <a:t>The Center </a:t>
            </a:r>
            <a:r>
              <a:rPr lang="it-IT" sz="2000" dirty="0" err="1"/>
              <a:t>carries</a:t>
            </a:r>
            <a:r>
              <a:rPr lang="it-IT" sz="2000" dirty="0"/>
              <a:t> out multiple training activities, </a:t>
            </a:r>
            <a:r>
              <a:rPr lang="it-IT" sz="2000" dirty="0" err="1"/>
              <a:t>including</a:t>
            </a:r>
            <a:r>
              <a:rPr lang="it-IT" sz="2000" dirty="0"/>
              <a:t>: </a:t>
            </a:r>
            <a:r>
              <a:rPr lang="it-IT" sz="2000" dirty="0" err="1"/>
              <a:t>course</a:t>
            </a:r>
            <a:r>
              <a:rPr lang="it-IT" sz="2000" dirty="0"/>
              <a:t>, </a:t>
            </a:r>
            <a:r>
              <a:rPr lang="it-IT" sz="2000" dirty="0" err="1"/>
              <a:t>seminars</a:t>
            </a:r>
            <a:r>
              <a:rPr lang="it-IT" sz="2000" dirty="0"/>
              <a:t>, conferences.</a:t>
            </a:r>
          </a:p>
          <a:p>
            <a:pPr algn="just"/>
            <a:r>
              <a:rPr lang="it-IT" sz="2000" dirty="0"/>
              <a:t>After the </a:t>
            </a:r>
            <a:r>
              <a:rPr lang="it-IT" sz="2000" dirty="0" err="1"/>
              <a:t>resignation</a:t>
            </a:r>
            <a:r>
              <a:rPr lang="it-IT" sz="2000" dirty="0"/>
              <a:t> in 1992 of Luisella Battaglia, due to the </a:t>
            </a:r>
            <a:r>
              <a:rPr lang="it-IT" sz="2000" dirty="0" err="1"/>
              <a:t>perception</a:t>
            </a:r>
            <a:r>
              <a:rPr lang="it-IT" sz="2000" dirty="0"/>
              <a:t> of  a </a:t>
            </a:r>
            <a:r>
              <a:rPr lang="it-IT" sz="2000" dirty="0" err="1"/>
              <a:t>lack</a:t>
            </a:r>
            <a:r>
              <a:rPr lang="it-IT" sz="2000" dirty="0"/>
              <a:t> of </a:t>
            </a:r>
            <a:r>
              <a:rPr lang="it-IT" sz="2000" dirty="0" err="1"/>
              <a:t>pluralist</a:t>
            </a:r>
            <a:r>
              <a:rPr lang="it-IT" sz="2000" dirty="0"/>
              <a:t> </a:t>
            </a:r>
            <a:r>
              <a:rPr lang="it-IT" sz="2000" dirty="0" err="1"/>
              <a:t>openess</a:t>
            </a:r>
            <a:r>
              <a:rPr lang="it-IT" sz="2000" dirty="0"/>
              <a:t>, in </a:t>
            </a:r>
            <a:r>
              <a:rPr lang="it-IT" sz="2000" dirty="0" err="1"/>
              <a:t>particular</a:t>
            </a:r>
            <a:r>
              <a:rPr lang="it-IT" sz="2000" dirty="0"/>
              <a:t> </a:t>
            </a:r>
            <a:r>
              <a:rPr lang="it-IT" sz="2000" dirty="0" err="1"/>
              <a:t>towards</a:t>
            </a:r>
            <a:r>
              <a:rPr lang="it-IT" sz="2000" dirty="0"/>
              <a:t> the </a:t>
            </a:r>
            <a:r>
              <a:rPr lang="it-IT" sz="2000" dirty="0" err="1"/>
              <a:t>Catholic</a:t>
            </a:r>
            <a:r>
              <a:rPr lang="it-IT" sz="2000" dirty="0"/>
              <a:t> world, the Center </a:t>
            </a:r>
            <a:r>
              <a:rPr lang="it-IT" sz="2000" dirty="0" err="1"/>
              <a:t>suffered</a:t>
            </a:r>
            <a:r>
              <a:rPr lang="it-IT" sz="2000" dirty="0"/>
              <a:t> a </a:t>
            </a:r>
            <a:r>
              <a:rPr lang="it-IT" sz="2000" dirty="0" err="1"/>
              <a:t>setback</a:t>
            </a:r>
            <a:r>
              <a:rPr lang="it-IT" sz="2000" dirty="0"/>
              <a:t>. The </a:t>
            </a:r>
            <a:r>
              <a:rPr lang="it-IT" sz="2000" dirty="0" err="1"/>
              <a:t>same</a:t>
            </a:r>
            <a:r>
              <a:rPr lang="it-IT" sz="2000" dirty="0"/>
              <a:t> vision of </a:t>
            </a:r>
            <a:r>
              <a:rPr lang="it-IT" sz="2000" dirty="0" err="1"/>
              <a:t>bioethics</a:t>
            </a:r>
            <a:r>
              <a:rPr lang="it-IT" sz="2000" dirty="0"/>
              <a:t> </a:t>
            </a:r>
            <a:r>
              <a:rPr lang="it-IT" sz="2000" dirty="0" err="1"/>
              <a:t>extended</a:t>
            </a:r>
            <a:r>
              <a:rPr lang="it-IT" sz="2000" dirty="0"/>
              <a:t> to the </a:t>
            </a:r>
            <a:r>
              <a:rPr lang="it-IT" sz="2000" dirty="0" err="1"/>
              <a:t>entire</a:t>
            </a:r>
            <a:r>
              <a:rPr lang="it-IT" sz="2000" dirty="0"/>
              <a:t> living world </a:t>
            </a:r>
            <a:r>
              <a:rPr lang="it-IT" sz="2000" dirty="0" err="1"/>
              <a:t>will</a:t>
            </a:r>
            <a:r>
              <a:rPr lang="it-IT" sz="2000" dirty="0"/>
              <a:t> be </a:t>
            </a:r>
            <a:r>
              <a:rPr lang="it-IT" sz="2000" dirty="0" err="1"/>
              <a:t>taken</a:t>
            </a:r>
            <a:r>
              <a:rPr lang="it-IT" sz="2000" dirty="0"/>
              <a:t> up by the </a:t>
            </a:r>
            <a:r>
              <a:rPr lang="it-IT" sz="2000" dirty="0" err="1"/>
              <a:t>Italian</a:t>
            </a:r>
            <a:r>
              <a:rPr lang="it-IT" sz="2000" dirty="0"/>
              <a:t> Institute of </a:t>
            </a:r>
            <a:r>
              <a:rPr lang="it-IT" sz="2000" dirty="0" err="1"/>
              <a:t>Bioethics</a:t>
            </a:r>
            <a:r>
              <a:rPr lang="it-IT" sz="2000" dirty="0"/>
              <a:t> </a:t>
            </a:r>
            <a:r>
              <a:rPr lang="it-IT" sz="2000" dirty="0" err="1"/>
              <a:t>founded</a:t>
            </a:r>
            <a:r>
              <a:rPr lang="it-IT" sz="2000" dirty="0"/>
              <a:t> by Luisella Battaglia in 1993.</a:t>
            </a:r>
          </a:p>
        </p:txBody>
      </p:sp>
    </p:spTree>
    <p:extLst>
      <p:ext uri="{BB962C8B-B14F-4D97-AF65-F5344CB8AC3E}">
        <p14:creationId xmlns:p14="http://schemas.microsoft.com/office/powerpoint/2010/main" val="175912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7410" name="Rectangle 2"/>
          <p:cNvSpPr>
            <a:spLocks noGrp="1" noChangeArrowheads="1"/>
          </p:cNvSpPr>
          <p:nvPr>
            <p:ph type="title" idx="4294967295"/>
          </p:nvPr>
        </p:nvSpPr>
        <p:spPr>
          <a:xfrm>
            <a:off x="284083" y="611064"/>
            <a:ext cx="8097917" cy="576064"/>
          </a:xfrm>
        </p:spPr>
        <p:txBody>
          <a:bodyPr>
            <a:normAutofit/>
          </a:bodyPr>
          <a:lstStyle/>
          <a:p>
            <a:pPr algn="ctr"/>
            <a:r>
              <a:rPr lang="it-IT" sz="2400" dirty="0">
                <a:solidFill>
                  <a:srgbClr val="FF0000"/>
                </a:solidFill>
              </a:rPr>
              <a:t> THE ITALIAN INSTITUTE OF BIOETHICS  slide n.1</a:t>
            </a:r>
          </a:p>
        </p:txBody>
      </p:sp>
      <p:sp>
        <p:nvSpPr>
          <p:cNvPr id="17411" name="Rectangle 3"/>
          <p:cNvSpPr>
            <a:spLocks noGrp="1" noChangeArrowheads="1"/>
          </p:cNvSpPr>
          <p:nvPr>
            <p:ph type="body" idx="4294967295"/>
          </p:nvPr>
        </p:nvSpPr>
        <p:spPr>
          <a:xfrm>
            <a:off x="467544" y="1412776"/>
            <a:ext cx="8352927" cy="4824536"/>
          </a:xfrm>
        </p:spPr>
        <p:txBody>
          <a:bodyPr>
            <a:normAutofit fontScale="92500" lnSpcReduction="10000"/>
          </a:bodyPr>
          <a:lstStyle/>
          <a:p>
            <a:r>
              <a:rPr lang="it-IT" sz="2600" dirty="0"/>
              <a:t>The </a:t>
            </a:r>
            <a:r>
              <a:rPr lang="it-IT" sz="2600" dirty="0" err="1"/>
              <a:t>Italian</a:t>
            </a:r>
            <a:r>
              <a:rPr lang="it-IT" sz="2600" dirty="0"/>
              <a:t> Institute of </a:t>
            </a:r>
            <a:r>
              <a:rPr lang="it-IT" sz="2600" dirty="0" err="1"/>
              <a:t>Bioethics</a:t>
            </a:r>
            <a:r>
              <a:rPr lang="it-IT" sz="2600" dirty="0"/>
              <a:t> </a:t>
            </a:r>
            <a:r>
              <a:rPr lang="it-IT" sz="2600" dirty="0" err="1"/>
              <a:t>was</a:t>
            </a:r>
            <a:r>
              <a:rPr lang="it-IT" sz="2600" dirty="0"/>
              <a:t> </a:t>
            </a:r>
            <a:r>
              <a:rPr lang="it-IT" sz="2600" dirty="0" err="1"/>
              <a:t>founded</a:t>
            </a:r>
            <a:r>
              <a:rPr lang="it-IT" sz="2600" dirty="0"/>
              <a:t> in Genoa in 1993 by Luisella Battaglia, with the </a:t>
            </a:r>
            <a:r>
              <a:rPr lang="it-IT" sz="2600" dirty="0" err="1"/>
              <a:t>intention</a:t>
            </a:r>
            <a:r>
              <a:rPr lang="it-IT" sz="2600" dirty="0"/>
              <a:t> from the </a:t>
            </a:r>
            <a:r>
              <a:rPr lang="it-IT" sz="2600" dirty="0" err="1"/>
              <a:t>beginning</a:t>
            </a:r>
            <a:r>
              <a:rPr lang="it-IT" sz="2600" dirty="0"/>
              <a:t> to spread </a:t>
            </a:r>
            <a:r>
              <a:rPr lang="it-IT" sz="2600" dirty="0" err="1"/>
              <a:t>throughout</a:t>
            </a:r>
            <a:r>
              <a:rPr lang="it-IT" sz="2600" dirty="0"/>
              <a:t> </a:t>
            </a:r>
            <a:r>
              <a:rPr lang="it-IT" sz="2600" dirty="0" err="1"/>
              <a:t>Italy</a:t>
            </a:r>
            <a:r>
              <a:rPr lang="it-IT" sz="2600" dirty="0"/>
              <a:t>. </a:t>
            </a:r>
            <a:r>
              <a:rPr lang="it-IT" sz="2600" dirty="0" err="1"/>
              <a:t>Currently</a:t>
            </a:r>
            <a:r>
              <a:rPr lang="it-IT" sz="2600" dirty="0"/>
              <a:t> the Institute </a:t>
            </a:r>
            <a:r>
              <a:rPr lang="it-IT" sz="2600" dirty="0" err="1"/>
              <a:t>is</a:t>
            </a:r>
            <a:r>
              <a:rPr lang="it-IT" sz="2600" dirty="0"/>
              <a:t> </a:t>
            </a:r>
            <a:r>
              <a:rPr lang="it-IT" sz="2600" dirty="0" err="1"/>
              <a:t>present</a:t>
            </a:r>
            <a:r>
              <a:rPr lang="it-IT" sz="2600" dirty="0"/>
              <a:t> in </a:t>
            </a:r>
            <a:r>
              <a:rPr lang="it-IT" sz="2600" dirty="0" err="1"/>
              <a:t>vaious</a:t>
            </a:r>
            <a:r>
              <a:rPr lang="it-IT" sz="2600" dirty="0"/>
              <a:t> </a:t>
            </a:r>
            <a:r>
              <a:rPr lang="it-IT" sz="2600" dirty="0" err="1"/>
              <a:t>Italian</a:t>
            </a:r>
            <a:r>
              <a:rPr lang="it-IT" sz="2600" dirty="0"/>
              <a:t> </a:t>
            </a:r>
            <a:r>
              <a:rPr lang="it-IT" sz="2600" dirty="0" err="1"/>
              <a:t>regions</a:t>
            </a:r>
            <a:r>
              <a:rPr lang="it-IT" sz="2600" dirty="0"/>
              <a:t>: Liguria, Campania, Sicilia, Marche, Puglia, Emilia Romagna, Trentino Alto Adige, Toscana. </a:t>
            </a:r>
          </a:p>
          <a:p>
            <a:r>
              <a:rPr lang="it-IT" sz="2600" dirty="0"/>
              <a:t>The vision of </a:t>
            </a:r>
            <a:r>
              <a:rPr lang="it-IT" sz="2600" dirty="0" err="1"/>
              <a:t>bioethics</a:t>
            </a:r>
            <a:r>
              <a:rPr lang="it-IT" sz="2600" dirty="0"/>
              <a:t> of Institute </a:t>
            </a:r>
            <a:r>
              <a:rPr lang="it-IT" sz="2600" dirty="0" err="1"/>
              <a:t>is</a:t>
            </a:r>
            <a:r>
              <a:rPr lang="it-IT" sz="2600" dirty="0"/>
              <a:t> </a:t>
            </a:r>
            <a:r>
              <a:rPr lang="it-IT" sz="2600" dirty="0" err="1"/>
              <a:t>marked</a:t>
            </a:r>
            <a:r>
              <a:rPr lang="it-IT" sz="2600" dirty="0"/>
              <a:t> by </a:t>
            </a:r>
            <a:r>
              <a:rPr lang="it-IT" sz="2600" dirty="0" err="1"/>
              <a:t>three</a:t>
            </a:r>
            <a:r>
              <a:rPr lang="it-IT" sz="2600" dirty="0"/>
              <a:t> </a:t>
            </a:r>
            <a:r>
              <a:rPr lang="it-IT" sz="2600" dirty="0" err="1"/>
              <a:t>fundamental</a:t>
            </a:r>
            <a:r>
              <a:rPr lang="it-IT" sz="2600" dirty="0"/>
              <a:t> </a:t>
            </a:r>
            <a:r>
              <a:rPr lang="it-IT" sz="2600" dirty="0" err="1"/>
              <a:t>characteristics</a:t>
            </a:r>
            <a:r>
              <a:rPr lang="it-IT" sz="2600" dirty="0"/>
              <a:t>: </a:t>
            </a:r>
            <a:r>
              <a:rPr lang="it-IT" sz="2600" dirty="0" err="1"/>
              <a:t>it</a:t>
            </a:r>
            <a:r>
              <a:rPr lang="it-IT" sz="2600" dirty="0"/>
              <a:t> </a:t>
            </a:r>
            <a:r>
              <a:rPr lang="it-IT" sz="2600" dirty="0" err="1"/>
              <a:t>is</a:t>
            </a:r>
            <a:r>
              <a:rPr lang="it-IT" sz="2600" dirty="0"/>
              <a:t> «liberal», </a:t>
            </a:r>
            <a:r>
              <a:rPr lang="it-IT" sz="2600" dirty="0" err="1"/>
              <a:t>according</a:t>
            </a:r>
            <a:r>
              <a:rPr lang="it-IT" sz="2600" dirty="0"/>
              <a:t> to </a:t>
            </a:r>
            <a:r>
              <a:rPr lang="it-IT" sz="2600" dirty="0" err="1"/>
              <a:t>J.Stuart</a:t>
            </a:r>
            <a:r>
              <a:rPr lang="it-IT" sz="2600" dirty="0"/>
              <a:t> </a:t>
            </a:r>
            <a:r>
              <a:rPr lang="it-IT" sz="2600" dirty="0" err="1"/>
              <a:t>Mill</a:t>
            </a:r>
            <a:r>
              <a:rPr lang="it-IT" sz="2600" dirty="0"/>
              <a:t>, </a:t>
            </a:r>
            <a:r>
              <a:rPr lang="it-IT" sz="2600" dirty="0" err="1"/>
              <a:t>attentive</a:t>
            </a:r>
            <a:r>
              <a:rPr lang="it-IT" sz="2600" dirty="0"/>
              <a:t> to an </a:t>
            </a:r>
            <a:r>
              <a:rPr lang="it-IT" sz="2600" dirty="0" err="1"/>
              <a:t>authentic</a:t>
            </a:r>
            <a:r>
              <a:rPr lang="it-IT" sz="2600" dirty="0"/>
              <a:t> </a:t>
            </a:r>
            <a:r>
              <a:rPr lang="it-IT" sz="2600" dirty="0" err="1"/>
              <a:t>pluralist</a:t>
            </a:r>
            <a:r>
              <a:rPr lang="it-IT" sz="2600" dirty="0"/>
              <a:t> </a:t>
            </a:r>
            <a:r>
              <a:rPr lang="it-IT" sz="2600" dirty="0" err="1"/>
              <a:t>openess</a:t>
            </a:r>
            <a:r>
              <a:rPr lang="it-IT" sz="2600" dirty="0"/>
              <a:t>, </a:t>
            </a:r>
            <a:r>
              <a:rPr lang="it-IT" sz="2600" dirty="0" err="1"/>
              <a:t>beyond</a:t>
            </a:r>
            <a:r>
              <a:rPr lang="it-IT" sz="2600" dirty="0"/>
              <a:t> the </a:t>
            </a:r>
            <a:r>
              <a:rPr lang="it-IT" sz="2600" dirty="0" err="1"/>
              <a:t>contradictions</a:t>
            </a:r>
            <a:r>
              <a:rPr lang="it-IT" sz="2600" dirty="0"/>
              <a:t> </a:t>
            </a:r>
            <a:r>
              <a:rPr lang="it-IT" sz="2600" dirty="0" err="1"/>
              <a:t>between</a:t>
            </a:r>
            <a:r>
              <a:rPr lang="it-IT" sz="2600" dirty="0"/>
              <a:t> </a:t>
            </a:r>
            <a:r>
              <a:rPr lang="it-IT" sz="2600" dirty="0" err="1"/>
              <a:t>lay</a:t>
            </a:r>
            <a:r>
              <a:rPr lang="it-IT" sz="2600" dirty="0"/>
              <a:t> people and </a:t>
            </a:r>
            <a:r>
              <a:rPr lang="it-IT" sz="2600" dirty="0" err="1"/>
              <a:t>Ctholics</a:t>
            </a:r>
            <a:r>
              <a:rPr lang="it-IT" sz="2600" dirty="0"/>
              <a:t>; «global», </a:t>
            </a:r>
            <a:r>
              <a:rPr lang="it-IT" sz="2600" dirty="0" err="1"/>
              <a:t>addressed</a:t>
            </a:r>
            <a:r>
              <a:rPr lang="it-IT" sz="2600" dirty="0"/>
              <a:t> to the </a:t>
            </a:r>
            <a:r>
              <a:rPr lang="it-IT" sz="2600" dirty="0" err="1"/>
              <a:t>whole</a:t>
            </a:r>
            <a:r>
              <a:rPr lang="it-IT" sz="2600" dirty="0"/>
              <a:t> living world, </a:t>
            </a:r>
            <a:r>
              <a:rPr lang="it-IT" sz="2600" dirty="0" err="1"/>
              <a:t>according</a:t>
            </a:r>
            <a:r>
              <a:rPr lang="it-IT" sz="2600" dirty="0"/>
              <a:t> to Fritz </a:t>
            </a:r>
            <a:r>
              <a:rPr lang="it-IT" sz="2600" dirty="0" err="1"/>
              <a:t>Jahr’s</a:t>
            </a:r>
            <a:r>
              <a:rPr lang="it-IT" sz="2600" dirty="0"/>
              <a:t> first idea of </a:t>
            </a:r>
            <a:r>
              <a:rPr lang="it-IT" sz="2600" dirty="0" err="1"/>
              <a:t>bioethics</a:t>
            </a:r>
            <a:r>
              <a:rPr lang="it-IT" sz="2600" dirty="0"/>
              <a:t>; «</a:t>
            </a:r>
            <a:r>
              <a:rPr lang="it-IT" sz="2600" dirty="0" err="1"/>
              <a:t>complex</a:t>
            </a:r>
            <a:r>
              <a:rPr lang="it-IT" sz="2600" dirty="0"/>
              <a:t>», </a:t>
            </a:r>
            <a:r>
              <a:rPr lang="it-IT" sz="2600" dirty="0" err="1"/>
              <a:t>wanting</a:t>
            </a:r>
            <a:r>
              <a:rPr lang="it-IT" sz="2600" dirty="0"/>
              <a:t> to </a:t>
            </a:r>
            <a:r>
              <a:rPr lang="it-IT" sz="2600" dirty="0" err="1"/>
              <a:t>expand</a:t>
            </a:r>
            <a:r>
              <a:rPr lang="it-IT" sz="2600" dirty="0"/>
              <a:t> the </a:t>
            </a:r>
            <a:r>
              <a:rPr lang="it-IT" sz="2600" dirty="0" err="1"/>
              <a:t>methodological</a:t>
            </a:r>
            <a:r>
              <a:rPr lang="it-IT" sz="2600" dirty="0"/>
              <a:t> </a:t>
            </a:r>
            <a:r>
              <a:rPr lang="it-IT" sz="2600" dirty="0" err="1"/>
              <a:t>horizon</a:t>
            </a:r>
            <a:r>
              <a:rPr lang="it-IT" sz="2600" dirty="0"/>
              <a:t> of </a:t>
            </a:r>
            <a:r>
              <a:rPr lang="it-IT" sz="2600" dirty="0" err="1"/>
              <a:t>bioethics</a:t>
            </a:r>
            <a:r>
              <a:rPr lang="it-IT" sz="2600" dirty="0"/>
              <a:t> </a:t>
            </a:r>
            <a:r>
              <a:rPr lang="it-IT" sz="2600" dirty="0" err="1"/>
              <a:t>beyond</a:t>
            </a:r>
            <a:r>
              <a:rPr lang="it-IT" sz="2600" dirty="0"/>
              <a:t> the </a:t>
            </a:r>
            <a:r>
              <a:rPr lang="it-IT" sz="2600" dirty="0" err="1"/>
              <a:t>approach</a:t>
            </a:r>
            <a:r>
              <a:rPr lang="it-IT" sz="2600" dirty="0"/>
              <a:t> of V.R. Potter, opening </a:t>
            </a:r>
            <a:r>
              <a:rPr lang="it-IT" sz="2600" dirty="0" err="1"/>
              <a:t>it</a:t>
            </a:r>
            <a:r>
              <a:rPr lang="it-IT" sz="2600" dirty="0"/>
              <a:t> to an ethics of </a:t>
            </a:r>
            <a:r>
              <a:rPr lang="it-IT" sz="2600" dirty="0" err="1"/>
              <a:t>difference</a:t>
            </a:r>
            <a:r>
              <a:rPr lang="it-IT" sz="2600" dirty="0"/>
              <a:t> and care </a:t>
            </a:r>
            <a:r>
              <a:rPr lang="it-IT" sz="2600" dirty="0" err="1"/>
              <a:t>that</a:t>
            </a:r>
            <a:r>
              <a:rPr lang="it-IT" sz="2600" dirty="0"/>
              <a:t> </a:t>
            </a:r>
            <a:r>
              <a:rPr lang="it-IT" sz="2600" dirty="0" err="1"/>
              <a:t>is</a:t>
            </a:r>
            <a:r>
              <a:rPr lang="it-IT" sz="2600" dirty="0"/>
              <a:t> </a:t>
            </a:r>
            <a:r>
              <a:rPr lang="it-IT" sz="2600" dirty="0" err="1"/>
              <a:t>inspired</a:t>
            </a:r>
            <a:r>
              <a:rPr lang="it-IT" sz="2600" dirty="0"/>
              <a:t> by </a:t>
            </a:r>
            <a:r>
              <a:rPr lang="it-IT" sz="2600" dirty="0" err="1"/>
              <a:t>female</a:t>
            </a:r>
            <a:r>
              <a:rPr lang="it-IT" sz="2600" dirty="0"/>
              <a:t> and </a:t>
            </a:r>
            <a:r>
              <a:rPr lang="it-IT" sz="2600" dirty="0" err="1"/>
              <a:t>feminist</a:t>
            </a:r>
            <a:r>
              <a:rPr lang="it-IT" sz="2600" dirty="0"/>
              <a:t> </a:t>
            </a:r>
            <a:r>
              <a:rPr lang="it-IT" sz="2600" dirty="0" err="1"/>
              <a:t>thought</a:t>
            </a:r>
            <a:r>
              <a:rPr lang="it-IT" sz="26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026" name="Rectangle 2"/>
          <p:cNvSpPr>
            <a:spLocks noGrp="1" noChangeArrowheads="1"/>
          </p:cNvSpPr>
          <p:nvPr>
            <p:ph type="title" idx="4294967295"/>
          </p:nvPr>
        </p:nvSpPr>
        <p:spPr>
          <a:xfrm>
            <a:off x="467544" y="533400"/>
            <a:ext cx="7304856" cy="807368"/>
          </a:xfrm>
        </p:spPr>
        <p:txBody>
          <a:bodyPr>
            <a:normAutofit/>
          </a:bodyPr>
          <a:lstStyle/>
          <a:p>
            <a:pPr algn="ctr"/>
            <a:r>
              <a:rPr lang="it-IT" sz="3200" dirty="0">
                <a:solidFill>
                  <a:srgbClr val="FF0000"/>
                </a:solidFill>
              </a:rPr>
              <a:t>The first </a:t>
            </a:r>
            <a:r>
              <a:rPr lang="it-IT" sz="3200" dirty="0" err="1">
                <a:solidFill>
                  <a:srgbClr val="FF0000"/>
                </a:solidFill>
              </a:rPr>
              <a:t>phase</a:t>
            </a:r>
            <a:r>
              <a:rPr lang="it-IT" sz="3200" dirty="0">
                <a:solidFill>
                  <a:srgbClr val="FF0000"/>
                </a:solidFill>
              </a:rPr>
              <a:t> </a:t>
            </a:r>
            <a:endParaRPr lang="it-IT" sz="3200" i="1" dirty="0">
              <a:solidFill>
                <a:srgbClr val="FF0000"/>
              </a:solidFill>
            </a:endParaRPr>
          </a:p>
        </p:txBody>
      </p:sp>
      <p:sp>
        <p:nvSpPr>
          <p:cNvPr id="1027" name="Rectangle 3"/>
          <p:cNvSpPr>
            <a:spLocks noGrp="1" noChangeArrowheads="1"/>
          </p:cNvSpPr>
          <p:nvPr>
            <p:ph type="body" idx="4294967295"/>
          </p:nvPr>
        </p:nvSpPr>
        <p:spPr>
          <a:xfrm>
            <a:off x="251520" y="1412776"/>
            <a:ext cx="8064896" cy="4395192"/>
          </a:xfrm>
        </p:spPr>
        <p:txBody>
          <a:bodyPr>
            <a:normAutofit/>
          </a:bodyPr>
          <a:lstStyle/>
          <a:p>
            <a:pPr algn="just"/>
            <a:r>
              <a:rPr lang="it-IT" sz="2000" dirty="0">
                <a:solidFill>
                  <a:schemeClr val="tx1"/>
                </a:solidFill>
              </a:rPr>
              <a:t>First of </a:t>
            </a:r>
            <a:r>
              <a:rPr lang="it-IT" sz="2000" dirty="0" err="1">
                <a:solidFill>
                  <a:schemeClr val="tx1"/>
                </a:solidFill>
              </a:rPr>
              <a:t>all</a:t>
            </a:r>
            <a:r>
              <a:rPr lang="it-IT" sz="2000" dirty="0">
                <a:solidFill>
                  <a:schemeClr val="tx1"/>
                </a:solidFill>
              </a:rPr>
              <a:t>, </a:t>
            </a:r>
            <a:r>
              <a:rPr lang="it-IT" sz="2000" dirty="0" err="1">
                <a:solidFill>
                  <a:schemeClr val="tx1"/>
                </a:solidFill>
              </a:rPr>
              <a:t>we</a:t>
            </a:r>
            <a:r>
              <a:rPr lang="it-IT" sz="2000" dirty="0">
                <a:solidFill>
                  <a:schemeClr val="tx1"/>
                </a:solidFill>
              </a:rPr>
              <a:t> can </a:t>
            </a:r>
            <a:r>
              <a:rPr lang="it-IT" sz="2000" dirty="0" err="1">
                <a:solidFill>
                  <a:schemeClr val="tx1"/>
                </a:solidFill>
              </a:rPr>
              <a:t>see</a:t>
            </a:r>
            <a:r>
              <a:rPr lang="it-IT" sz="2000" dirty="0">
                <a:solidFill>
                  <a:schemeClr val="tx1"/>
                </a:solidFill>
              </a:rPr>
              <a:t> a </a:t>
            </a:r>
            <a:r>
              <a:rPr lang="it-IT" sz="2000" i="1" dirty="0" err="1">
                <a:solidFill>
                  <a:schemeClr val="tx1"/>
                </a:solidFill>
              </a:rPr>
              <a:t>pioneering</a:t>
            </a:r>
            <a:r>
              <a:rPr lang="it-IT" sz="2000" i="1" dirty="0">
                <a:solidFill>
                  <a:schemeClr val="tx1"/>
                </a:solidFill>
              </a:rPr>
              <a:t> </a:t>
            </a:r>
            <a:r>
              <a:rPr lang="it-IT" sz="2000" i="1" dirty="0" err="1">
                <a:solidFill>
                  <a:schemeClr val="tx1"/>
                </a:solidFill>
              </a:rPr>
              <a:t>phase</a:t>
            </a:r>
            <a:r>
              <a:rPr lang="it-IT" sz="2000" dirty="0">
                <a:solidFill>
                  <a:schemeClr val="tx1"/>
                </a:solidFill>
              </a:rPr>
              <a:t> of </a:t>
            </a:r>
            <a:r>
              <a:rPr lang="it-IT" sz="2000" dirty="0" err="1">
                <a:solidFill>
                  <a:schemeClr val="tx1"/>
                </a:solidFill>
              </a:rPr>
              <a:t>italian</a:t>
            </a:r>
            <a:r>
              <a:rPr lang="it-IT" sz="2000" dirty="0">
                <a:solidFill>
                  <a:schemeClr val="tx1"/>
                </a:solidFill>
              </a:rPr>
              <a:t> </a:t>
            </a:r>
            <a:r>
              <a:rPr lang="it-IT" sz="2000" dirty="0" err="1">
                <a:solidFill>
                  <a:schemeClr val="tx1"/>
                </a:solidFill>
              </a:rPr>
              <a:t>bioethics</a:t>
            </a:r>
            <a:r>
              <a:rPr lang="it-IT" sz="2000" dirty="0">
                <a:solidFill>
                  <a:schemeClr val="tx1"/>
                </a:solidFill>
              </a:rPr>
              <a:t>: from the </a:t>
            </a:r>
            <a:r>
              <a:rPr lang="it-IT" sz="2000" dirty="0" err="1">
                <a:solidFill>
                  <a:schemeClr val="tx1"/>
                </a:solidFill>
              </a:rPr>
              <a:t>early</a:t>
            </a:r>
            <a:r>
              <a:rPr lang="it-IT" sz="2000" dirty="0">
                <a:solidFill>
                  <a:schemeClr val="tx1"/>
                </a:solidFill>
              </a:rPr>
              <a:t> ’70s to 1985 ( the end of </a:t>
            </a:r>
            <a:r>
              <a:rPr lang="it-IT" sz="2000" dirty="0" err="1">
                <a:solidFill>
                  <a:schemeClr val="tx1"/>
                </a:solidFill>
              </a:rPr>
              <a:t>Santosuosso’s</a:t>
            </a:r>
            <a:r>
              <a:rPr lang="it-IT" sz="2000" dirty="0">
                <a:solidFill>
                  <a:schemeClr val="tx1"/>
                </a:solidFill>
              </a:rPr>
              <a:t> </a:t>
            </a:r>
            <a:r>
              <a:rPr lang="it-IT" sz="2000" dirty="0" err="1">
                <a:solidFill>
                  <a:schemeClr val="tx1"/>
                </a:solidFill>
              </a:rPr>
              <a:t>Comission</a:t>
            </a:r>
            <a:r>
              <a:rPr lang="it-IT" sz="2000" dirty="0">
                <a:solidFill>
                  <a:schemeClr val="tx1"/>
                </a:solidFill>
              </a:rPr>
              <a:t>, </a:t>
            </a:r>
            <a:r>
              <a:rPr lang="it-IT" sz="2000" dirty="0" err="1">
                <a:solidFill>
                  <a:schemeClr val="tx1"/>
                </a:solidFill>
              </a:rPr>
              <a:t>declaring</a:t>
            </a:r>
            <a:r>
              <a:rPr lang="it-IT" sz="2000" dirty="0">
                <a:solidFill>
                  <a:schemeClr val="tx1"/>
                </a:solidFill>
              </a:rPr>
              <a:t> </a:t>
            </a:r>
            <a:r>
              <a:rPr lang="it-IT" sz="2000" dirty="0" err="1">
                <a:solidFill>
                  <a:schemeClr val="tx1"/>
                </a:solidFill>
              </a:rPr>
              <a:t>intersepcific</a:t>
            </a:r>
            <a:r>
              <a:rPr lang="it-IT" sz="2000" dirty="0">
                <a:solidFill>
                  <a:schemeClr val="tx1"/>
                </a:solidFill>
              </a:rPr>
              <a:t> </a:t>
            </a:r>
            <a:r>
              <a:rPr lang="it-IT" sz="2000" dirty="0" err="1">
                <a:solidFill>
                  <a:schemeClr val="tx1"/>
                </a:solidFill>
              </a:rPr>
              <a:t>fertlization</a:t>
            </a:r>
            <a:r>
              <a:rPr lang="it-IT" sz="2000" dirty="0">
                <a:solidFill>
                  <a:schemeClr val="tx1"/>
                </a:solidFill>
              </a:rPr>
              <a:t> </a:t>
            </a:r>
            <a:r>
              <a:rPr lang="it-IT" sz="2000" dirty="0" err="1">
                <a:solidFill>
                  <a:schemeClr val="tx1"/>
                </a:solidFill>
              </a:rPr>
              <a:t>experiments</a:t>
            </a:r>
            <a:r>
              <a:rPr lang="it-IT" sz="2000" dirty="0">
                <a:solidFill>
                  <a:schemeClr val="tx1"/>
                </a:solidFill>
              </a:rPr>
              <a:t> </a:t>
            </a:r>
            <a:r>
              <a:rPr lang="it-IT" sz="2000" dirty="0" err="1">
                <a:solidFill>
                  <a:schemeClr val="tx1"/>
                </a:solidFill>
              </a:rPr>
              <a:t>illegal</a:t>
            </a:r>
            <a:r>
              <a:rPr lang="it-IT" sz="2000" dirty="0">
                <a:solidFill>
                  <a:schemeClr val="tx1"/>
                </a:solidFill>
              </a:rPr>
              <a:t>): </a:t>
            </a:r>
            <a:r>
              <a:rPr lang="it-IT" sz="2000" dirty="0" err="1">
                <a:solidFill>
                  <a:schemeClr val="tx1"/>
                </a:solidFill>
              </a:rPr>
              <a:t>bioethics</a:t>
            </a:r>
            <a:r>
              <a:rPr lang="it-IT" sz="2000" dirty="0">
                <a:solidFill>
                  <a:schemeClr val="tx1"/>
                </a:solidFill>
              </a:rPr>
              <a:t>  </a:t>
            </a:r>
            <a:r>
              <a:rPr lang="it-IT" sz="2000" dirty="0" err="1">
                <a:solidFill>
                  <a:schemeClr val="tx1"/>
                </a:solidFill>
              </a:rPr>
              <a:t>tries</a:t>
            </a:r>
            <a:r>
              <a:rPr lang="it-IT" sz="2000" dirty="0">
                <a:solidFill>
                  <a:schemeClr val="tx1"/>
                </a:solidFill>
              </a:rPr>
              <a:t> to show </a:t>
            </a:r>
            <a:r>
              <a:rPr lang="it-IT" sz="2000" dirty="0" err="1">
                <a:solidFill>
                  <a:schemeClr val="tx1"/>
                </a:solidFill>
              </a:rPr>
              <a:t>that</a:t>
            </a:r>
            <a:r>
              <a:rPr lang="it-IT" sz="2000" dirty="0">
                <a:solidFill>
                  <a:schemeClr val="tx1"/>
                </a:solidFill>
              </a:rPr>
              <a:t> </a:t>
            </a:r>
            <a:r>
              <a:rPr lang="it-IT" sz="2000" dirty="0" err="1">
                <a:solidFill>
                  <a:schemeClr val="tx1"/>
                </a:solidFill>
              </a:rPr>
              <a:t>its</a:t>
            </a:r>
            <a:r>
              <a:rPr lang="it-IT" sz="2000" dirty="0">
                <a:solidFill>
                  <a:schemeClr val="tx1"/>
                </a:solidFill>
              </a:rPr>
              <a:t> </a:t>
            </a:r>
            <a:r>
              <a:rPr lang="it-IT" sz="2000" dirty="0" err="1">
                <a:solidFill>
                  <a:schemeClr val="tx1"/>
                </a:solidFill>
              </a:rPr>
              <a:t>problems</a:t>
            </a:r>
            <a:r>
              <a:rPr lang="it-IT" sz="2000" dirty="0">
                <a:solidFill>
                  <a:schemeClr val="tx1"/>
                </a:solidFill>
              </a:rPr>
              <a:t> are </a:t>
            </a:r>
            <a:r>
              <a:rPr lang="it-IT" sz="2000" dirty="0" err="1">
                <a:solidFill>
                  <a:schemeClr val="tx1"/>
                </a:solidFill>
              </a:rPr>
              <a:t>serious</a:t>
            </a:r>
            <a:r>
              <a:rPr lang="it-IT" sz="2000" dirty="0">
                <a:solidFill>
                  <a:schemeClr val="tx1"/>
                </a:solidFill>
              </a:rPr>
              <a:t>, </a:t>
            </a:r>
            <a:r>
              <a:rPr lang="it-IT" sz="2000" dirty="0" err="1">
                <a:solidFill>
                  <a:schemeClr val="tx1"/>
                </a:solidFill>
              </a:rPr>
              <a:t>seeks</a:t>
            </a:r>
            <a:r>
              <a:rPr lang="it-IT" sz="2000" dirty="0">
                <a:solidFill>
                  <a:schemeClr val="tx1"/>
                </a:solidFill>
              </a:rPr>
              <a:t> to gain cultural </a:t>
            </a:r>
            <a:r>
              <a:rPr lang="it-IT" sz="2000" dirty="0" err="1">
                <a:solidFill>
                  <a:schemeClr val="tx1"/>
                </a:solidFill>
              </a:rPr>
              <a:t>credibility</a:t>
            </a:r>
            <a:endParaRPr lang="it-IT" sz="2000" dirty="0">
              <a:solidFill>
                <a:schemeClr val="tx1"/>
              </a:solidFill>
            </a:endParaRPr>
          </a:p>
          <a:p>
            <a:pPr marL="0" indent="0" algn="just">
              <a:buNone/>
            </a:pPr>
            <a:endParaRPr lang="it-IT" sz="2000" dirty="0">
              <a:solidFill>
                <a:schemeClr val="tx1"/>
              </a:solidFill>
            </a:endParaRPr>
          </a:p>
          <a:p>
            <a:pPr algn="just"/>
            <a:r>
              <a:rPr lang="it-IT" sz="2000" dirty="0" err="1">
                <a:solidFill>
                  <a:schemeClr val="tx1"/>
                </a:solidFill>
              </a:rPr>
              <a:t>Since</a:t>
            </a:r>
            <a:r>
              <a:rPr lang="it-IT" sz="2000" dirty="0">
                <a:solidFill>
                  <a:schemeClr val="tx1"/>
                </a:solidFill>
              </a:rPr>
              <a:t> 1986 the word «</a:t>
            </a:r>
            <a:r>
              <a:rPr lang="it-IT" sz="2000" dirty="0" err="1">
                <a:solidFill>
                  <a:schemeClr val="tx1"/>
                </a:solidFill>
              </a:rPr>
              <a:t>bioethics</a:t>
            </a:r>
            <a:r>
              <a:rPr lang="it-IT" sz="2000" dirty="0">
                <a:solidFill>
                  <a:schemeClr val="tx1"/>
                </a:solidFill>
              </a:rPr>
              <a:t>»  </a:t>
            </a:r>
            <a:r>
              <a:rPr lang="it-IT" sz="2000" dirty="0" err="1">
                <a:solidFill>
                  <a:schemeClr val="tx1"/>
                </a:solidFill>
              </a:rPr>
              <a:t>begins</a:t>
            </a:r>
            <a:r>
              <a:rPr lang="it-IT" sz="2000" dirty="0">
                <a:solidFill>
                  <a:schemeClr val="tx1"/>
                </a:solidFill>
              </a:rPr>
              <a:t> to  be </a:t>
            </a:r>
            <a:r>
              <a:rPr lang="it-IT" sz="2000" dirty="0" err="1">
                <a:solidFill>
                  <a:schemeClr val="tx1"/>
                </a:solidFill>
              </a:rPr>
              <a:t>used</a:t>
            </a:r>
            <a:r>
              <a:rPr lang="it-IT" sz="2000" dirty="0">
                <a:solidFill>
                  <a:schemeClr val="tx1"/>
                </a:solidFill>
              </a:rPr>
              <a:t> by the mass media.</a:t>
            </a:r>
          </a:p>
          <a:p>
            <a:pPr marL="0" indent="0" algn="just">
              <a:buNone/>
            </a:pPr>
            <a:r>
              <a:rPr lang="it-IT" sz="2000" dirty="0">
                <a:solidFill>
                  <a:schemeClr val="tx1"/>
                </a:solidFill>
              </a:rPr>
              <a:t>Maurizio Mori </a:t>
            </a:r>
            <a:r>
              <a:rPr lang="it-IT" sz="2000" dirty="0" err="1">
                <a:solidFill>
                  <a:schemeClr val="tx1"/>
                </a:solidFill>
              </a:rPr>
              <a:t>defines</a:t>
            </a:r>
            <a:r>
              <a:rPr lang="it-IT" sz="2000" dirty="0">
                <a:solidFill>
                  <a:schemeClr val="tx1"/>
                </a:solidFill>
              </a:rPr>
              <a:t>  </a:t>
            </a:r>
            <a:r>
              <a:rPr lang="it-IT" sz="2000" dirty="0" err="1">
                <a:solidFill>
                  <a:schemeClr val="tx1"/>
                </a:solidFill>
              </a:rPr>
              <a:t>this</a:t>
            </a:r>
            <a:r>
              <a:rPr lang="it-IT" sz="2000" dirty="0">
                <a:solidFill>
                  <a:schemeClr val="tx1"/>
                </a:solidFill>
              </a:rPr>
              <a:t> </a:t>
            </a:r>
            <a:r>
              <a:rPr lang="it-IT" sz="2000" dirty="0" err="1">
                <a:solidFill>
                  <a:schemeClr val="tx1"/>
                </a:solidFill>
              </a:rPr>
              <a:t>phase</a:t>
            </a:r>
            <a:r>
              <a:rPr lang="it-IT" sz="2000" dirty="0">
                <a:solidFill>
                  <a:schemeClr val="tx1"/>
                </a:solidFill>
              </a:rPr>
              <a:t> of </a:t>
            </a:r>
            <a:r>
              <a:rPr lang="it-IT" sz="2000" dirty="0" err="1">
                <a:solidFill>
                  <a:schemeClr val="tx1"/>
                </a:solidFill>
              </a:rPr>
              <a:t>italian</a:t>
            </a:r>
            <a:r>
              <a:rPr lang="it-IT" sz="2000" dirty="0">
                <a:solidFill>
                  <a:schemeClr val="tx1"/>
                </a:solidFill>
              </a:rPr>
              <a:t> </a:t>
            </a:r>
            <a:r>
              <a:rPr lang="it-IT" sz="2000" dirty="0" err="1">
                <a:solidFill>
                  <a:schemeClr val="tx1"/>
                </a:solidFill>
              </a:rPr>
              <a:t>bioethics</a:t>
            </a:r>
            <a:r>
              <a:rPr lang="it-IT" sz="2000" dirty="0">
                <a:solidFill>
                  <a:schemeClr val="tx1"/>
                </a:solidFill>
              </a:rPr>
              <a:t> </a:t>
            </a:r>
            <a:r>
              <a:rPr lang="it-IT" sz="2000" dirty="0" err="1">
                <a:solidFill>
                  <a:schemeClr val="tx1"/>
                </a:solidFill>
              </a:rPr>
              <a:t>as</a:t>
            </a:r>
            <a:r>
              <a:rPr lang="it-IT" sz="2000" dirty="0">
                <a:solidFill>
                  <a:schemeClr val="tx1"/>
                </a:solidFill>
              </a:rPr>
              <a:t> </a:t>
            </a:r>
            <a:r>
              <a:rPr lang="it-IT" sz="2000" i="1" dirty="0">
                <a:solidFill>
                  <a:schemeClr val="tx1"/>
                </a:solidFill>
              </a:rPr>
              <a:t>the </a:t>
            </a:r>
            <a:r>
              <a:rPr lang="it-IT" sz="2000" i="1" dirty="0" err="1">
                <a:solidFill>
                  <a:schemeClr val="tx1"/>
                </a:solidFill>
              </a:rPr>
              <a:t>nascent</a:t>
            </a:r>
            <a:r>
              <a:rPr lang="it-IT" sz="2000" i="1" dirty="0">
                <a:solidFill>
                  <a:schemeClr val="tx1"/>
                </a:solidFill>
              </a:rPr>
              <a:t> or </a:t>
            </a:r>
            <a:r>
              <a:rPr lang="it-IT" sz="2000" i="1" dirty="0" err="1">
                <a:solidFill>
                  <a:schemeClr val="tx1"/>
                </a:solidFill>
              </a:rPr>
              <a:t>totipotent</a:t>
            </a:r>
            <a:r>
              <a:rPr lang="it-IT" sz="2000" i="1" dirty="0">
                <a:solidFill>
                  <a:schemeClr val="tx1"/>
                </a:solidFill>
              </a:rPr>
              <a:t> </a:t>
            </a:r>
            <a:r>
              <a:rPr lang="it-IT" sz="2000" i="1" dirty="0" err="1">
                <a:solidFill>
                  <a:schemeClr val="tx1"/>
                </a:solidFill>
              </a:rPr>
              <a:t>phase</a:t>
            </a:r>
            <a:r>
              <a:rPr lang="it-IT" sz="2000" dirty="0">
                <a:solidFill>
                  <a:schemeClr val="tx1"/>
                </a:solidFill>
              </a:rPr>
              <a:t>, </a:t>
            </a:r>
            <a:r>
              <a:rPr lang="it-IT" sz="2000" dirty="0" err="1">
                <a:solidFill>
                  <a:schemeClr val="tx1"/>
                </a:solidFill>
              </a:rPr>
              <a:t>as</a:t>
            </a:r>
            <a:r>
              <a:rPr lang="it-IT" sz="2000" dirty="0">
                <a:solidFill>
                  <a:schemeClr val="tx1"/>
                </a:solidFill>
              </a:rPr>
              <a:t> </a:t>
            </a:r>
            <a:r>
              <a:rPr lang="it-IT" sz="2000" dirty="0" err="1">
                <a:solidFill>
                  <a:schemeClr val="tx1"/>
                </a:solidFill>
              </a:rPr>
              <a:t>embryonic</a:t>
            </a:r>
            <a:r>
              <a:rPr lang="it-IT" sz="2000" dirty="0">
                <a:solidFill>
                  <a:schemeClr val="tx1"/>
                </a:solidFill>
              </a:rPr>
              <a:t> life. </a:t>
            </a:r>
          </a:p>
          <a:p>
            <a:pPr marL="0" indent="0" algn="just">
              <a:buNone/>
            </a:pPr>
            <a:r>
              <a:rPr lang="it-IT" sz="2000" dirty="0">
                <a:solidFill>
                  <a:schemeClr val="tx1"/>
                </a:solidFill>
              </a:rPr>
              <a:t> </a:t>
            </a:r>
            <a:r>
              <a:rPr lang="it-IT" sz="2000" dirty="0" err="1">
                <a:solidFill>
                  <a:schemeClr val="tx1"/>
                </a:solidFill>
              </a:rPr>
              <a:t>It</a:t>
            </a:r>
            <a:r>
              <a:rPr lang="it-IT" sz="2000" dirty="0">
                <a:solidFill>
                  <a:schemeClr val="tx1"/>
                </a:solidFill>
              </a:rPr>
              <a:t> </a:t>
            </a:r>
            <a:r>
              <a:rPr lang="it-IT" sz="2000" dirty="0" err="1">
                <a:solidFill>
                  <a:schemeClr val="tx1"/>
                </a:solidFill>
              </a:rPr>
              <a:t>is</a:t>
            </a:r>
            <a:r>
              <a:rPr lang="it-IT" sz="2000" dirty="0">
                <a:solidFill>
                  <a:schemeClr val="tx1"/>
                </a:solidFill>
              </a:rPr>
              <a:t> a </a:t>
            </a:r>
            <a:r>
              <a:rPr lang="it-IT" sz="2000" dirty="0" err="1">
                <a:solidFill>
                  <a:schemeClr val="tx1"/>
                </a:solidFill>
              </a:rPr>
              <a:t>fluid</a:t>
            </a:r>
            <a:r>
              <a:rPr lang="it-IT" sz="2000" dirty="0">
                <a:solidFill>
                  <a:schemeClr val="tx1"/>
                </a:solidFill>
              </a:rPr>
              <a:t> </a:t>
            </a:r>
            <a:r>
              <a:rPr lang="it-IT" sz="2000" dirty="0" err="1">
                <a:solidFill>
                  <a:schemeClr val="tx1"/>
                </a:solidFill>
              </a:rPr>
              <a:t>phase</a:t>
            </a:r>
            <a:r>
              <a:rPr lang="it-IT" sz="2000" dirty="0">
                <a:solidFill>
                  <a:schemeClr val="tx1"/>
                </a:solidFill>
              </a:rPr>
              <a:t>, with </a:t>
            </a:r>
            <a:r>
              <a:rPr lang="it-IT" sz="2000" dirty="0" err="1">
                <a:solidFill>
                  <a:schemeClr val="tx1"/>
                </a:solidFill>
              </a:rPr>
              <a:t>many</a:t>
            </a:r>
            <a:r>
              <a:rPr lang="it-IT" sz="2000" dirty="0">
                <a:solidFill>
                  <a:schemeClr val="tx1"/>
                </a:solidFill>
              </a:rPr>
              <a:t> conferences and </a:t>
            </a:r>
            <a:r>
              <a:rPr lang="it-IT" sz="2000" dirty="0" err="1">
                <a:solidFill>
                  <a:schemeClr val="tx1"/>
                </a:solidFill>
              </a:rPr>
              <a:t>debates</a:t>
            </a:r>
            <a:r>
              <a:rPr lang="it-IT" sz="2000" dirty="0">
                <a:solidFill>
                  <a:schemeClr val="tx1"/>
                </a:solidFill>
              </a:rPr>
              <a:t>, </a:t>
            </a:r>
            <a:r>
              <a:rPr lang="it-IT" sz="2000" dirty="0" err="1">
                <a:solidFill>
                  <a:schemeClr val="tx1"/>
                </a:solidFill>
              </a:rPr>
              <a:t>but</a:t>
            </a:r>
            <a:r>
              <a:rPr lang="it-IT" sz="2000" dirty="0">
                <a:solidFill>
                  <a:schemeClr val="tx1"/>
                </a:solidFill>
              </a:rPr>
              <a:t> </a:t>
            </a:r>
            <a:r>
              <a:rPr lang="it-IT" sz="2000" dirty="0" err="1">
                <a:solidFill>
                  <a:schemeClr val="tx1"/>
                </a:solidFill>
              </a:rPr>
              <a:t>without</a:t>
            </a:r>
            <a:r>
              <a:rPr lang="it-IT" sz="2000" dirty="0">
                <a:solidFill>
                  <a:schemeClr val="tx1"/>
                </a:solidFill>
              </a:rPr>
              <a:t> </a:t>
            </a:r>
            <a:r>
              <a:rPr lang="it-IT" sz="2000" dirty="0" err="1">
                <a:solidFill>
                  <a:schemeClr val="tx1"/>
                </a:solidFill>
              </a:rPr>
              <a:t>official</a:t>
            </a:r>
            <a:r>
              <a:rPr lang="it-IT" sz="2000" dirty="0">
                <a:solidFill>
                  <a:schemeClr val="tx1"/>
                </a:solidFill>
              </a:rPr>
              <a:t> positions, schools, models of </a:t>
            </a:r>
            <a:r>
              <a:rPr lang="it-IT" sz="2000" dirty="0" err="1">
                <a:solidFill>
                  <a:schemeClr val="tx1"/>
                </a:solidFill>
              </a:rPr>
              <a:t>bioethics</a:t>
            </a:r>
            <a:r>
              <a:rPr lang="it-IT" sz="2000" dirty="0">
                <a:solidFill>
                  <a:schemeClr val="tx1"/>
                </a:solidFill>
              </a:rPr>
              <a:t>.</a:t>
            </a:r>
          </a:p>
          <a:p>
            <a:pPr marL="0" indent="0" algn="just">
              <a:buNone/>
            </a:pPr>
            <a:endParaRPr lang="it-IT" sz="2000" dirty="0">
              <a:solidFill>
                <a:schemeClr val="tx1"/>
              </a:solidFill>
            </a:endParaRPr>
          </a:p>
          <a:p>
            <a:pPr marL="0" indent="0" algn="just">
              <a:buNone/>
            </a:pPr>
            <a:endParaRPr lang="it-IT" sz="2000" dirty="0">
              <a:solidFill>
                <a:schemeClr val="tx1"/>
              </a:solidFill>
            </a:endParaRPr>
          </a:p>
          <a:p>
            <a:pPr marL="0" indent="0" algn="just">
              <a:buNone/>
            </a:pPr>
            <a:endParaRPr lang="it-IT" sz="2000" dirty="0">
              <a:solidFill>
                <a:schemeClr val="tx1"/>
              </a:solidFill>
            </a:endParaRPr>
          </a:p>
        </p:txBody>
      </p:sp>
    </p:spTree>
    <p:extLst>
      <p:ext uri="{BB962C8B-B14F-4D97-AF65-F5344CB8AC3E}">
        <p14:creationId xmlns:p14="http://schemas.microsoft.com/office/powerpoint/2010/main" val="3672560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7410" name="Rectangle 2"/>
          <p:cNvSpPr>
            <a:spLocks noGrp="1" noChangeArrowheads="1"/>
          </p:cNvSpPr>
          <p:nvPr>
            <p:ph type="title" idx="4294967295"/>
          </p:nvPr>
        </p:nvSpPr>
        <p:spPr>
          <a:xfrm>
            <a:off x="284083" y="611064"/>
            <a:ext cx="8097917" cy="576064"/>
          </a:xfrm>
        </p:spPr>
        <p:txBody>
          <a:bodyPr>
            <a:normAutofit/>
          </a:bodyPr>
          <a:lstStyle/>
          <a:p>
            <a:pPr algn="ctr"/>
            <a:r>
              <a:rPr lang="it-IT" sz="2400" dirty="0">
                <a:solidFill>
                  <a:srgbClr val="FF0000"/>
                </a:solidFill>
              </a:rPr>
              <a:t> THE ITALIAN INSTITUTE OF BIOETHICS  slide n. 2</a:t>
            </a:r>
          </a:p>
        </p:txBody>
      </p:sp>
      <p:sp>
        <p:nvSpPr>
          <p:cNvPr id="17411" name="Rectangle 3"/>
          <p:cNvSpPr>
            <a:spLocks noGrp="1" noChangeArrowheads="1"/>
          </p:cNvSpPr>
          <p:nvPr>
            <p:ph type="body" idx="4294967295"/>
          </p:nvPr>
        </p:nvSpPr>
        <p:spPr>
          <a:xfrm>
            <a:off x="467544" y="1268760"/>
            <a:ext cx="8352927" cy="4968552"/>
          </a:xfrm>
        </p:spPr>
        <p:txBody>
          <a:bodyPr>
            <a:normAutofit lnSpcReduction="10000"/>
          </a:bodyPr>
          <a:lstStyle/>
          <a:p>
            <a:r>
              <a:rPr lang="it-IT" sz="2600" dirty="0"/>
              <a:t>The </a:t>
            </a:r>
            <a:r>
              <a:rPr lang="it-IT" sz="2600" dirty="0" err="1"/>
              <a:t>Italian</a:t>
            </a:r>
            <a:r>
              <a:rPr lang="it-IT" sz="2600" dirty="0"/>
              <a:t> Institute of </a:t>
            </a:r>
            <a:r>
              <a:rPr lang="it-IT" sz="2600" dirty="0" err="1"/>
              <a:t>Bioethics</a:t>
            </a:r>
            <a:r>
              <a:rPr lang="it-IT" sz="2600" dirty="0"/>
              <a:t> </a:t>
            </a:r>
            <a:r>
              <a:rPr lang="it-IT" sz="2800" dirty="0" err="1"/>
              <a:t>carries</a:t>
            </a:r>
            <a:r>
              <a:rPr lang="it-IT" sz="2800" dirty="0"/>
              <a:t> out multiple training activities, </a:t>
            </a:r>
            <a:r>
              <a:rPr lang="it-IT" sz="2800" dirty="0" err="1"/>
              <a:t>including</a:t>
            </a:r>
            <a:r>
              <a:rPr lang="it-IT" sz="2800" dirty="0"/>
              <a:t>: </a:t>
            </a:r>
            <a:r>
              <a:rPr lang="it-IT" sz="2800" dirty="0" err="1"/>
              <a:t>course</a:t>
            </a:r>
            <a:r>
              <a:rPr lang="it-IT" sz="2800" dirty="0"/>
              <a:t>, </a:t>
            </a:r>
            <a:r>
              <a:rPr lang="it-IT" sz="2800" dirty="0" err="1"/>
              <a:t>seminars</a:t>
            </a:r>
            <a:r>
              <a:rPr lang="it-IT" sz="2800" dirty="0"/>
              <a:t>, conferences. </a:t>
            </a:r>
          </a:p>
          <a:p>
            <a:r>
              <a:rPr lang="it-IT" sz="2800" dirty="0" err="1"/>
              <a:t>Attentive</a:t>
            </a:r>
            <a:r>
              <a:rPr lang="it-IT" sz="2800" dirty="0"/>
              <a:t> to the public ethics </a:t>
            </a:r>
            <a:r>
              <a:rPr lang="it-IT" sz="2800" dirty="0" err="1"/>
              <a:t>dimension</a:t>
            </a:r>
            <a:r>
              <a:rPr lang="it-IT" sz="2800" dirty="0"/>
              <a:t> of </a:t>
            </a:r>
            <a:r>
              <a:rPr lang="it-IT" sz="2800" dirty="0" err="1"/>
              <a:t>bioethics</a:t>
            </a:r>
            <a:r>
              <a:rPr lang="it-IT" sz="2800" dirty="0"/>
              <a:t>, the Institute </a:t>
            </a:r>
            <a:r>
              <a:rPr lang="it-IT" sz="2800" dirty="0" err="1"/>
              <a:t>has</a:t>
            </a:r>
            <a:r>
              <a:rPr lang="it-IT" sz="2800" dirty="0"/>
              <a:t> </a:t>
            </a:r>
            <a:r>
              <a:rPr lang="it-IT" sz="2800" dirty="0" err="1"/>
              <a:t>been</a:t>
            </a:r>
            <a:r>
              <a:rPr lang="it-IT" sz="2800" dirty="0"/>
              <a:t> </a:t>
            </a:r>
            <a:r>
              <a:rPr lang="it-IT" sz="2800" dirty="0" err="1"/>
              <a:t>carrying</a:t>
            </a:r>
            <a:r>
              <a:rPr lang="it-IT" sz="2800" dirty="0"/>
              <a:t> out, in </a:t>
            </a:r>
            <a:r>
              <a:rPr lang="it-IT" sz="2800" dirty="0" err="1"/>
              <a:t>particular</a:t>
            </a:r>
            <a:r>
              <a:rPr lang="it-IT" sz="2800" dirty="0"/>
              <a:t>, </a:t>
            </a:r>
            <a:r>
              <a:rPr lang="it-IT" sz="2800" dirty="0" err="1"/>
              <a:t>since</a:t>
            </a:r>
            <a:r>
              <a:rPr lang="it-IT" sz="2800" dirty="0"/>
              <a:t> 2001, with the patronage of the </a:t>
            </a:r>
            <a:r>
              <a:rPr lang="it-IT" sz="2800" dirty="0" err="1"/>
              <a:t>Italian</a:t>
            </a:r>
            <a:r>
              <a:rPr lang="it-IT" sz="2800" dirty="0"/>
              <a:t> </a:t>
            </a:r>
            <a:r>
              <a:rPr lang="it-IT" sz="2800" dirty="0" err="1"/>
              <a:t>Comittee</a:t>
            </a:r>
            <a:r>
              <a:rPr lang="it-IT" sz="2800" dirty="0"/>
              <a:t> of </a:t>
            </a:r>
            <a:r>
              <a:rPr lang="it-IT" sz="2800" dirty="0" err="1"/>
              <a:t>Bioethics</a:t>
            </a:r>
            <a:r>
              <a:rPr lang="it-IT" sz="2800" dirty="0"/>
              <a:t>, the </a:t>
            </a:r>
            <a:r>
              <a:rPr lang="it-IT" sz="2800" dirty="0" err="1"/>
              <a:t>organization</a:t>
            </a:r>
            <a:r>
              <a:rPr lang="it-IT" sz="2800" dirty="0"/>
              <a:t> of the </a:t>
            </a:r>
            <a:r>
              <a:rPr lang="it-IT" sz="2800" dirty="0" err="1"/>
              <a:t>School’s</a:t>
            </a:r>
            <a:r>
              <a:rPr lang="it-IT" sz="2800" dirty="0"/>
              <a:t> </a:t>
            </a:r>
            <a:r>
              <a:rPr lang="it-IT" sz="2800" dirty="0" err="1"/>
              <a:t>Bioethics</a:t>
            </a:r>
            <a:r>
              <a:rPr lang="it-IT" sz="2800" dirty="0"/>
              <a:t> Days, </a:t>
            </a:r>
            <a:r>
              <a:rPr lang="it-IT" sz="2800" dirty="0" err="1"/>
              <a:t>dedicated</a:t>
            </a:r>
            <a:r>
              <a:rPr lang="it-IT" sz="2800" dirty="0"/>
              <a:t> to the training of </a:t>
            </a:r>
            <a:r>
              <a:rPr lang="it-IT" sz="2800" dirty="0" err="1"/>
              <a:t>young</a:t>
            </a:r>
            <a:r>
              <a:rPr lang="it-IT" sz="2800" dirty="0"/>
              <a:t> generations, and </a:t>
            </a:r>
            <a:r>
              <a:rPr lang="it-IT" sz="2800" dirty="0" err="1"/>
              <a:t>since</a:t>
            </a:r>
            <a:r>
              <a:rPr lang="it-IT" sz="2800" dirty="0"/>
              <a:t> 2017 the Festival of </a:t>
            </a:r>
            <a:r>
              <a:rPr lang="it-IT" sz="2800" dirty="0" err="1"/>
              <a:t>Bioethics</a:t>
            </a:r>
            <a:r>
              <a:rPr lang="it-IT" sz="2800" dirty="0"/>
              <a:t>, </a:t>
            </a:r>
            <a:r>
              <a:rPr lang="it-IT" sz="2800" dirty="0" err="1"/>
              <a:t>organized</a:t>
            </a:r>
            <a:r>
              <a:rPr lang="it-IT" sz="2800" dirty="0"/>
              <a:t> by the </a:t>
            </a:r>
            <a:r>
              <a:rPr lang="it-IT" sz="2800" dirty="0" err="1"/>
              <a:t>Ligurian</a:t>
            </a:r>
            <a:r>
              <a:rPr lang="it-IT" sz="2800" dirty="0"/>
              <a:t> </a:t>
            </a:r>
            <a:r>
              <a:rPr lang="it-IT" sz="2800" dirty="0" err="1"/>
              <a:t>Section</a:t>
            </a:r>
            <a:r>
              <a:rPr lang="it-IT" sz="2800" dirty="0"/>
              <a:t> with the patronage of </a:t>
            </a:r>
            <a:r>
              <a:rPr lang="it-IT" sz="2800" dirty="0" err="1"/>
              <a:t>Italian</a:t>
            </a:r>
            <a:r>
              <a:rPr lang="it-IT" sz="2800" dirty="0"/>
              <a:t> Committee of </a:t>
            </a:r>
            <a:r>
              <a:rPr lang="it-IT" sz="2800" dirty="0" err="1"/>
              <a:t>Bioethics</a:t>
            </a:r>
            <a:r>
              <a:rPr lang="it-IT" sz="2800" dirty="0"/>
              <a:t>  and </a:t>
            </a:r>
            <a:r>
              <a:rPr lang="it-IT" sz="2800" dirty="0" err="1"/>
              <a:t>aimed</a:t>
            </a:r>
            <a:r>
              <a:rPr lang="it-IT" sz="2800" dirty="0"/>
              <a:t> </a:t>
            </a:r>
            <a:r>
              <a:rPr lang="it-IT" sz="2800" dirty="0" err="1"/>
              <a:t>at</a:t>
            </a:r>
            <a:r>
              <a:rPr lang="it-IT" sz="2800" dirty="0"/>
              <a:t> </a:t>
            </a:r>
            <a:r>
              <a:rPr lang="it-IT" sz="2800" dirty="0" err="1"/>
              <a:t>activating</a:t>
            </a:r>
            <a:r>
              <a:rPr lang="it-IT" sz="2800" dirty="0"/>
              <a:t> the public </a:t>
            </a:r>
            <a:r>
              <a:rPr lang="it-IT" sz="2800" dirty="0" err="1"/>
              <a:t>debate</a:t>
            </a:r>
            <a:r>
              <a:rPr lang="it-IT" sz="2800" dirty="0"/>
              <a:t> on the </a:t>
            </a:r>
            <a:r>
              <a:rPr lang="it-IT" sz="2800" dirty="0" err="1"/>
              <a:t>main</a:t>
            </a:r>
            <a:r>
              <a:rPr lang="it-IT" sz="2800" dirty="0"/>
              <a:t> </a:t>
            </a:r>
            <a:r>
              <a:rPr lang="it-IT" sz="2800" dirty="0" err="1"/>
              <a:t>bioethical</a:t>
            </a:r>
            <a:r>
              <a:rPr lang="it-IT" sz="2800" dirty="0"/>
              <a:t> </a:t>
            </a:r>
            <a:r>
              <a:rPr lang="it-IT" sz="2800" dirty="0" err="1"/>
              <a:t>issues</a:t>
            </a:r>
            <a:r>
              <a:rPr lang="it-IT" sz="2800" dirty="0"/>
              <a:t>.</a:t>
            </a:r>
          </a:p>
          <a:p>
            <a:endParaRPr lang="it-IT" sz="2600" dirty="0"/>
          </a:p>
        </p:txBody>
      </p:sp>
    </p:spTree>
    <p:extLst>
      <p:ext uri="{BB962C8B-B14F-4D97-AF65-F5344CB8AC3E}">
        <p14:creationId xmlns:p14="http://schemas.microsoft.com/office/powerpoint/2010/main" val="1692249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29698" name="Rectangle 2"/>
          <p:cNvSpPr>
            <a:spLocks noGrp="1" noChangeArrowheads="1"/>
          </p:cNvSpPr>
          <p:nvPr>
            <p:ph type="title" idx="4294967295"/>
          </p:nvPr>
        </p:nvSpPr>
        <p:spPr>
          <a:xfrm>
            <a:off x="579438" y="423406"/>
            <a:ext cx="7772400" cy="669670"/>
          </a:xfrm>
        </p:spPr>
        <p:txBody>
          <a:bodyPr>
            <a:normAutofit/>
          </a:bodyPr>
          <a:lstStyle/>
          <a:p>
            <a:pPr algn="ctr"/>
            <a:r>
              <a:rPr lang="it-IT" sz="2400" b="0" dirty="0">
                <a:solidFill>
                  <a:srgbClr val="FF0000"/>
                </a:solidFill>
              </a:rPr>
              <a:t>THE SICILIAN INSTITUTE OF BIOETHICS</a:t>
            </a:r>
          </a:p>
        </p:txBody>
      </p:sp>
      <p:sp>
        <p:nvSpPr>
          <p:cNvPr id="29699" name="Rectangle 3"/>
          <p:cNvSpPr>
            <a:spLocks noGrp="1" noChangeArrowheads="1"/>
          </p:cNvSpPr>
          <p:nvPr>
            <p:ph type="body" idx="4294967295"/>
          </p:nvPr>
        </p:nvSpPr>
        <p:spPr>
          <a:xfrm>
            <a:off x="467544" y="1196752"/>
            <a:ext cx="8132440" cy="4827240"/>
          </a:xfrm>
        </p:spPr>
        <p:txBody>
          <a:bodyPr>
            <a:normAutofit fontScale="92500" lnSpcReduction="10000"/>
          </a:bodyPr>
          <a:lstStyle/>
          <a:p>
            <a:pPr algn="just"/>
            <a:r>
              <a:rPr lang="it-IT" dirty="0"/>
              <a:t>The </a:t>
            </a:r>
            <a:r>
              <a:rPr lang="it-IT" dirty="0" err="1"/>
              <a:t>Sicilian</a:t>
            </a:r>
            <a:r>
              <a:rPr lang="it-IT" dirty="0"/>
              <a:t> Institute of </a:t>
            </a:r>
            <a:r>
              <a:rPr lang="it-IT" dirty="0" err="1"/>
              <a:t>Bioethics</a:t>
            </a:r>
            <a:r>
              <a:rPr lang="it-IT" dirty="0"/>
              <a:t> </a:t>
            </a:r>
            <a:r>
              <a:rPr lang="it-IT" dirty="0" err="1"/>
              <a:t>was</a:t>
            </a:r>
            <a:r>
              <a:rPr lang="it-IT" dirty="0"/>
              <a:t> </a:t>
            </a:r>
            <a:r>
              <a:rPr lang="it-IT" dirty="0" err="1"/>
              <a:t>founded</a:t>
            </a:r>
            <a:r>
              <a:rPr lang="it-IT" dirty="0"/>
              <a:t> in 1991 by </a:t>
            </a:r>
            <a:r>
              <a:rPr lang="it-IT" dirty="0" err="1"/>
              <a:t>Father</a:t>
            </a:r>
            <a:r>
              <a:rPr lang="it-IT" dirty="0"/>
              <a:t> Salvatore Privitera </a:t>
            </a:r>
            <a:r>
              <a:rPr lang="it-IT" dirty="0" err="1"/>
              <a:t>as</a:t>
            </a:r>
            <a:r>
              <a:rPr lang="it-IT" dirty="0"/>
              <a:t> an Institute of the </a:t>
            </a:r>
            <a:r>
              <a:rPr lang="it-IT" dirty="0" err="1"/>
              <a:t>Sicilian</a:t>
            </a:r>
            <a:r>
              <a:rPr lang="it-IT" dirty="0"/>
              <a:t> </a:t>
            </a:r>
            <a:r>
              <a:rPr lang="it-IT" dirty="0" err="1"/>
              <a:t>Theological</a:t>
            </a:r>
            <a:r>
              <a:rPr lang="it-IT" dirty="0"/>
              <a:t> </a:t>
            </a:r>
            <a:r>
              <a:rPr lang="it-IT" dirty="0" err="1"/>
              <a:t>Faculty</a:t>
            </a:r>
            <a:r>
              <a:rPr lang="it-IT" dirty="0"/>
              <a:t>. In 1998, </a:t>
            </a:r>
            <a:r>
              <a:rPr lang="it-IT" dirty="0" err="1"/>
              <a:t>it</a:t>
            </a:r>
            <a:r>
              <a:rPr lang="it-IT" dirty="0"/>
              <a:t> </a:t>
            </a:r>
            <a:r>
              <a:rPr lang="it-IT" dirty="0" err="1"/>
              <a:t>acquired</a:t>
            </a:r>
            <a:r>
              <a:rPr lang="it-IT" dirty="0"/>
              <a:t> </a:t>
            </a:r>
            <a:r>
              <a:rPr lang="it-IT" dirty="0" err="1"/>
              <a:t>its</a:t>
            </a:r>
            <a:r>
              <a:rPr lang="it-IT" dirty="0"/>
              <a:t> </a:t>
            </a:r>
            <a:r>
              <a:rPr lang="it-IT" dirty="0" err="1"/>
              <a:t>own</a:t>
            </a:r>
            <a:r>
              <a:rPr lang="it-IT" dirty="0"/>
              <a:t> </a:t>
            </a:r>
            <a:r>
              <a:rPr lang="it-IT" dirty="0" err="1"/>
              <a:t>autonomy</a:t>
            </a:r>
            <a:r>
              <a:rPr lang="it-IT" dirty="0"/>
              <a:t>, </a:t>
            </a:r>
            <a:r>
              <a:rPr lang="it-IT" dirty="0" err="1"/>
              <a:t>constituing</a:t>
            </a:r>
            <a:r>
              <a:rPr lang="it-IT" dirty="0"/>
              <a:t> </a:t>
            </a:r>
            <a:r>
              <a:rPr lang="it-IT" dirty="0" err="1"/>
              <a:t>itself</a:t>
            </a:r>
            <a:r>
              <a:rPr lang="it-IT" dirty="0"/>
              <a:t> </a:t>
            </a:r>
            <a:r>
              <a:rPr lang="it-IT" dirty="0" err="1"/>
              <a:t>as</a:t>
            </a:r>
            <a:r>
              <a:rPr lang="it-IT" dirty="0"/>
              <a:t> an </a:t>
            </a:r>
            <a:r>
              <a:rPr lang="it-IT" dirty="0" err="1"/>
              <a:t>association</a:t>
            </a:r>
            <a:r>
              <a:rPr lang="it-IT" dirty="0"/>
              <a:t> with </a:t>
            </a:r>
            <a:r>
              <a:rPr lang="it-IT" dirty="0" err="1"/>
              <a:t>tow</a:t>
            </a:r>
            <a:r>
              <a:rPr lang="it-IT" dirty="0"/>
              <a:t> offices, Palermo and Acireale.  </a:t>
            </a:r>
          </a:p>
          <a:p>
            <a:pPr algn="just"/>
            <a:r>
              <a:rPr lang="it-IT" dirty="0"/>
              <a:t>The logo, the open shell with a </a:t>
            </a:r>
            <a:r>
              <a:rPr lang="it-IT" dirty="0" err="1"/>
              <a:t>pearl</a:t>
            </a:r>
            <a:r>
              <a:rPr lang="it-IT" dirty="0"/>
              <a:t> inside </a:t>
            </a:r>
            <a:r>
              <a:rPr lang="it-IT" dirty="0" err="1"/>
              <a:t>signifies</a:t>
            </a:r>
            <a:r>
              <a:rPr lang="it-IT" dirty="0"/>
              <a:t> </a:t>
            </a:r>
            <a:r>
              <a:rPr lang="it-IT" dirty="0" err="1"/>
              <a:t>its</a:t>
            </a:r>
            <a:r>
              <a:rPr lang="it-IT" dirty="0"/>
              <a:t> </a:t>
            </a:r>
            <a:r>
              <a:rPr lang="it-IT" dirty="0" err="1"/>
              <a:t>primary</a:t>
            </a:r>
            <a:r>
              <a:rPr lang="it-IT" dirty="0"/>
              <a:t> </a:t>
            </a:r>
            <a:r>
              <a:rPr lang="it-IT" dirty="0" err="1"/>
              <a:t>purpose</a:t>
            </a:r>
            <a:r>
              <a:rPr lang="it-IT" dirty="0"/>
              <a:t>: « to </a:t>
            </a:r>
            <a:r>
              <a:rPr lang="it-IT" dirty="0" err="1"/>
              <a:t>guard</a:t>
            </a:r>
            <a:r>
              <a:rPr lang="it-IT" dirty="0"/>
              <a:t> and </a:t>
            </a:r>
            <a:r>
              <a:rPr lang="it-IT" dirty="0" err="1"/>
              <a:t>promote</a:t>
            </a:r>
            <a:r>
              <a:rPr lang="it-IT" dirty="0"/>
              <a:t> the </a:t>
            </a:r>
            <a:r>
              <a:rPr lang="it-IT" dirty="0" err="1"/>
              <a:t>pearl</a:t>
            </a:r>
            <a:r>
              <a:rPr lang="it-IT" dirty="0"/>
              <a:t> of life». </a:t>
            </a:r>
            <a:r>
              <a:rPr lang="it-IT" dirty="0" err="1"/>
              <a:t>Another</a:t>
            </a:r>
            <a:r>
              <a:rPr lang="it-IT" dirty="0"/>
              <a:t> </a:t>
            </a:r>
            <a:r>
              <a:rPr lang="it-IT" dirty="0" err="1"/>
              <a:t>purpose</a:t>
            </a:r>
            <a:r>
              <a:rPr lang="it-IT" dirty="0"/>
              <a:t>  </a:t>
            </a:r>
            <a:r>
              <a:rPr lang="it-IT" dirty="0" err="1"/>
              <a:t>that</a:t>
            </a:r>
            <a:r>
              <a:rPr lang="it-IT" dirty="0"/>
              <a:t> </a:t>
            </a:r>
            <a:r>
              <a:rPr lang="it-IT" dirty="0" err="1"/>
              <a:t>characterizes</a:t>
            </a:r>
            <a:r>
              <a:rPr lang="it-IT" dirty="0"/>
              <a:t> the Institute </a:t>
            </a:r>
            <a:r>
              <a:rPr lang="it-IT" dirty="0" err="1"/>
              <a:t>is</a:t>
            </a:r>
            <a:r>
              <a:rPr lang="it-IT" dirty="0"/>
              <a:t> </a:t>
            </a:r>
            <a:r>
              <a:rPr lang="it-IT" dirty="0" err="1"/>
              <a:t>its</a:t>
            </a:r>
            <a:r>
              <a:rPr lang="it-IT" dirty="0"/>
              <a:t> </a:t>
            </a:r>
            <a:r>
              <a:rPr lang="it-IT" dirty="0" err="1"/>
              <a:t>vocation</a:t>
            </a:r>
            <a:r>
              <a:rPr lang="it-IT" dirty="0"/>
              <a:t> to a «</a:t>
            </a:r>
            <a:r>
              <a:rPr lang="it-IT" dirty="0" err="1"/>
              <a:t>mediterranean</a:t>
            </a:r>
            <a:r>
              <a:rPr lang="it-IT" dirty="0"/>
              <a:t> </a:t>
            </a:r>
            <a:r>
              <a:rPr lang="it-IT" dirty="0" err="1"/>
              <a:t>bioethics</a:t>
            </a:r>
            <a:r>
              <a:rPr lang="it-IT" dirty="0"/>
              <a:t>», </a:t>
            </a:r>
            <a:r>
              <a:rPr lang="it-IT" dirty="0" err="1"/>
              <a:t>which</a:t>
            </a:r>
            <a:r>
              <a:rPr lang="it-IT" dirty="0"/>
              <a:t>, </a:t>
            </a:r>
            <a:r>
              <a:rPr lang="it-IT" dirty="0" err="1"/>
              <a:t>returning</a:t>
            </a:r>
            <a:r>
              <a:rPr lang="it-IT" dirty="0"/>
              <a:t> to </a:t>
            </a:r>
            <a:r>
              <a:rPr lang="it-IT" dirty="0" err="1"/>
              <a:t>Sicily</a:t>
            </a:r>
            <a:r>
              <a:rPr lang="it-IT" dirty="0"/>
              <a:t> </a:t>
            </a:r>
            <a:r>
              <a:rPr lang="it-IT" dirty="0" err="1"/>
              <a:t>its</a:t>
            </a:r>
            <a:r>
              <a:rPr lang="it-IT" dirty="0"/>
              <a:t> </a:t>
            </a:r>
            <a:r>
              <a:rPr lang="it-IT" dirty="0" err="1"/>
              <a:t>vocation</a:t>
            </a:r>
            <a:r>
              <a:rPr lang="it-IT" dirty="0"/>
              <a:t> </a:t>
            </a:r>
            <a:r>
              <a:rPr lang="it-IT" dirty="0" err="1"/>
              <a:t>as</a:t>
            </a:r>
            <a:r>
              <a:rPr lang="it-IT" dirty="0"/>
              <a:t> meeting </a:t>
            </a:r>
            <a:r>
              <a:rPr lang="it-IT" dirty="0" err="1"/>
              <a:t>between</a:t>
            </a:r>
            <a:r>
              <a:rPr lang="it-IT" dirty="0"/>
              <a:t> </a:t>
            </a:r>
            <a:r>
              <a:rPr lang="it-IT" dirty="0" err="1"/>
              <a:t>different</a:t>
            </a:r>
            <a:r>
              <a:rPr lang="it-IT" dirty="0"/>
              <a:t> peoples and </a:t>
            </a:r>
            <a:r>
              <a:rPr lang="it-IT" dirty="0" err="1"/>
              <a:t>cultures</a:t>
            </a:r>
            <a:r>
              <a:rPr lang="it-IT" dirty="0"/>
              <a:t>, makes the Institute a place of </a:t>
            </a:r>
            <a:r>
              <a:rPr lang="it-IT" dirty="0" err="1"/>
              <a:t>dialogue</a:t>
            </a:r>
            <a:r>
              <a:rPr lang="it-IT" dirty="0"/>
              <a:t> </a:t>
            </a:r>
            <a:r>
              <a:rPr lang="it-IT" dirty="0" err="1"/>
              <a:t>between</a:t>
            </a:r>
            <a:r>
              <a:rPr lang="it-IT" dirty="0"/>
              <a:t> </a:t>
            </a:r>
            <a:r>
              <a:rPr lang="it-IT" dirty="0" err="1"/>
              <a:t>Bioethics</a:t>
            </a:r>
            <a:r>
              <a:rPr lang="it-IT" dirty="0"/>
              <a:t> Centers and of </a:t>
            </a:r>
            <a:r>
              <a:rPr lang="it-IT" dirty="0" err="1"/>
              <a:t>mediation</a:t>
            </a:r>
            <a:r>
              <a:rPr lang="it-IT" dirty="0"/>
              <a:t> </a:t>
            </a:r>
            <a:r>
              <a:rPr lang="it-IT" dirty="0" err="1"/>
              <a:t>between</a:t>
            </a:r>
            <a:r>
              <a:rPr lang="it-IT" dirty="0"/>
              <a:t> </a:t>
            </a:r>
            <a:r>
              <a:rPr lang="it-IT" dirty="0" err="1"/>
              <a:t>European</a:t>
            </a:r>
            <a:r>
              <a:rPr lang="it-IT" dirty="0"/>
              <a:t> and </a:t>
            </a:r>
            <a:r>
              <a:rPr lang="it-IT" dirty="0" err="1"/>
              <a:t>Mediterranean</a:t>
            </a:r>
            <a:r>
              <a:rPr lang="it-IT" dirty="0"/>
              <a:t> </a:t>
            </a:r>
            <a:r>
              <a:rPr lang="it-IT" dirty="0" err="1"/>
              <a:t>cultures</a:t>
            </a:r>
            <a:endParaRPr lang="it-IT" dirty="0"/>
          </a:p>
          <a:p>
            <a:pPr algn="just"/>
            <a:r>
              <a:rPr lang="it-IT" dirty="0"/>
              <a:t>The Institute </a:t>
            </a:r>
            <a:r>
              <a:rPr lang="it-IT" dirty="0" err="1"/>
              <a:t>has</a:t>
            </a:r>
            <a:r>
              <a:rPr lang="it-IT" dirty="0"/>
              <a:t> </a:t>
            </a:r>
            <a:r>
              <a:rPr lang="it-IT" dirty="0" err="1"/>
              <a:t>carried</a:t>
            </a:r>
            <a:r>
              <a:rPr lang="it-IT" dirty="0"/>
              <a:t> out </a:t>
            </a:r>
            <a:r>
              <a:rPr lang="it-IT" dirty="0" err="1"/>
              <a:t>many</a:t>
            </a:r>
            <a:r>
              <a:rPr lang="it-IT" dirty="0"/>
              <a:t> activities in the field of </a:t>
            </a:r>
            <a:r>
              <a:rPr lang="it-IT" dirty="0" err="1"/>
              <a:t>research</a:t>
            </a:r>
            <a:r>
              <a:rPr lang="it-IT" dirty="0"/>
              <a:t>, training, cultural promotion and </a:t>
            </a:r>
            <a:r>
              <a:rPr lang="it-IT" dirty="0" err="1"/>
              <a:t>consultancy</a:t>
            </a:r>
            <a:r>
              <a:rPr lang="it-IT" dirty="0"/>
              <a:t>.</a:t>
            </a:r>
          </a:p>
          <a:p>
            <a:pPr algn="just"/>
            <a:r>
              <a:rPr lang="it-IT" dirty="0"/>
              <a:t>The journal «Bioetica e cultura and the serie «</a:t>
            </a:r>
            <a:r>
              <a:rPr lang="it-IT" dirty="0" err="1"/>
              <a:t>Collectio</a:t>
            </a:r>
            <a:r>
              <a:rPr lang="it-IT" dirty="0"/>
              <a:t> </a:t>
            </a:r>
            <a:r>
              <a:rPr lang="it-IT" dirty="0" err="1"/>
              <a:t>bioethica</a:t>
            </a:r>
            <a:r>
              <a:rPr lang="it-IT" dirty="0"/>
              <a:t>» are </a:t>
            </a:r>
            <a:r>
              <a:rPr lang="it-IT" dirty="0" err="1"/>
              <a:t>directly</a:t>
            </a:r>
            <a:r>
              <a:rPr lang="it-IT" dirty="0"/>
              <a:t> </a:t>
            </a:r>
            <a:r>
              <a:rPr lang="it-IT" dirty="0" err="1"/>
              <a:t>linked</a:t>
            </a:r>
            <a:r>
              <a:rPr lang="it-IT" dirty="0"/>
              <a:t> to the </a:t>
            </a:r>
            <a:r>
              <a:rPr lang="it-IT" dirty="0" err="1"/>
              <a:t>research</a:t>
            </a:r>
            <a:r>
              <a:rPr lang="it-IT" dirty="0"/>
              <a:t> activity of the Institute. </a:t>
            </a:r>
          </a:p>
          <a:p>
            <a:pPr algn="just"/>
            <a:endParaRPr lang="it-IT" dirty="0"/>
          </a:p>
        </p:txBody>
      </p:sp>
    </p:spTree>
    <p:extLst>
      <p:ext uri="{BB962C8B-B14F-4D97-AF65-F5344CB8AC3E}">
        <p14:creationId xmlns:p14="http://schemas.microsoft.com/office/powerpoint/2010/main" val="3069139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76672"/>
            <a:ext cx="8534400" cy="792088"/>
          </a:xfrm>
        </p:spPr>
        <p:txBody>
          <a:bodyPr>
            <a:noAutofit/>
          </a:bodyPr>
          <a:lstStyle/>
          <a:p>
            <a:pPr algn="ctr"/>
            <a:r>
              <a:rPr lang="it-IT" sz="2400" dirty="0">
                <a:solidFill>
                  <a:srgbClr val="FF0000"/>
                </a:solidFill>
              </a:rPr>
              <a:t>                   THE «SALVATORE PRIVITERA» INSTITUTE OF BIOETHICS</a:t>
            </a:r>
          </a:p>
        </p:txBody>
      </p:sp>
      <p:sp>
        <p:nvSpPr>
          <p:cNvPr id="3" name="Segnaposto contenuto 2"/>
          <p:cNvSpPr>
            <a:spLocks noGrp="1"/>
          </p:cNvSpPr>
          <p:nvPr>
            <p:ph sz="quarter" idx="1"/>
          </p:nvPr>
        </p:nvSpPr>
        <p:spPr>
          <a:xfrm>
            <a:off x="354008" y="1268760"/>
            <a:ext cx="8503920" cy="4536504"/>
          </a:xfrm>
        </p:spPr>
        <p:txBody>
          <a:bodyPr>
            <a:normAutofit/>
          </a:bodyPr>
          <a:lstStyle/>
          <a:p>
            <a:pPr algn="just"/>
            <a:r>
              <a:rPr lang="it-IT" sz="2000" dirty="0"/>
              <a:t>The «Salvatore Privitera» Institute of </a:t>
            </a:r>
            <a:r>
              <a:rPr lang="it-IT" sz="2000" dirty="0" err="1"/>
              <a:t>Bioethics</a:t>
            </a:r>
            <a:r>
              <a:rPr lang="it-IT" sz="2000" dirty="0"/>
              <a:t> </a:t>
            </a:r>
            <a:r>
              <a:rPr lang="it-IT" sz="2000" dirty="0" err="1"/>
              <a:t>was</a:t>
            </a:r>
            <a:r>
              <a:rPr lang="it-IT" sz="2000" dirty="0"/>
              <a:t> </a:t>
            </a:r>
            <a:r>
              <a:rPr lang="it-IT" sz="2000" dirty="0" err="1"/>
              <a:t>founded</a:t>
            </a:r>
            <a:r>
              <a:rPr lang="it-IT" sz="2000" dirty="0"/>
              <a:t> in Palermo in 2007, </a:t>
            </a:r>
            <a:r>
              <a:rPr lang="it-IT" sz="2000" dirty="0" err="1"/>
              <a:t>tow</a:t>
            </a:r>
            <a:r>
              <a:rPr lang="it-IT" sz="2000" dirty="0"/>
              <a:t> </a:t>
            </a:r>
            <a:r>
              <a:rPr lang="it-IT" sz="2000" dirty="0" err="1"/>
              <a:t>years</a:t>
            </a:r>
            <a:r>
              <a:rPr lang="it-IT" sz="2000" dirty="0"/>
              <a:t> after the </a:t>
            </a:r>
            <a:r>
              <a:rPr lang="it-IT" sz="2000" dirty="0" err="1"/>
              <a:t>death</a:t>
            </a:r>
            <a:r>
              <a:rPr lang="it-IT" sz="2000" dirty="0"/>
              <a:t> of </a:t>
            </a:r>
            <a:r>
              <a:rPr lang="it-IT" sz="2000" dirty="0" err="1"/>
              <a:t>Father</a:t>
            </a:r>
            <a:r>
              <a:rPr lang="it-IT" sz="2000" dirty="0"/>
              <a:t> Privitera, due to the </a:t>
            </a:r>
            <a:r>
              <a:rPr lang="it-IT" sz="2000" dirty="0" err="1"/>
              <a:t>difficulties</a:t>
            </a:r>
            <a:r>
              <a:rPr lang="it-IT" sz="2000" dirty="0"/>
              <a:t> of </a:t>
            </a:r>
            <a:r>
              <a:rPr lang="it-IT" sz="2000" dirty="0" err="1"/>
              <a:t>managing</a:t>
            </a:r>
            <a:r>
              <a:rPr lang="it-IT" sz="2000" dirty="0"/>
              <a:t> the </a:t>
            </a:r>
            <a:r>
              <a:rPr lang="it-IT" sz="2000" dirty="0" err="1"/>
              <a:t>two</a:t>
            </a:r>
            <a:r>
              <a:rPr lang="it-IT" sz="2000" dirty="0"/>
              <a:t> separate offices in Palermo and Acireale. </a:t>
            </a:r>
          </a:p>
          <a:p>
            <a:pPr algn="just"/>
            <a:r>
              <a:rPr lang="it-IT" sz="2000" dirty="0"/>
              <a:t>The Institute </a:t>
            </a:r>
            <a:r>
              <a:rPr lang="it-IT" sz="2000" dirty="0" err="1"/>
              <a:t>is</a:t>
            </a:r>
            <a:r>
              <a:rPr lang="it-IT" sz="2000" dirty="0"/>
              <a:t> a </a:t>
            </a:r>
            <a:r>
              <a:rPr lang="it-IT" sz="2000" dirty="0" err="1"/>
              <a:t>direct</a:t>
            </a:r>
            <a:r>
              <a:rPr lang="it-IT" sz="2000" dirty="0"/>
              <a:t> </a:t>
            </a:r>
            <a:r>
              <a:rPr lang="it-IT" sz="2000" dirty="0" err="1"/>
              <a:t>subsidiary</a:t>
            </a:r>
            <a:r>
              <a:rPr lang="it-IT" sz="2000" dirty="0"/>
              <a:t> of the first, </a:t>
            </a:r>
            <a:r>
              <a:rPr lang="it-IT" sz="2000" dirty="0" err="1"/>
              <a:t>founded</a:t>
            </a:r>
            <a:r>
              <a:rPr lang="it-IT" sz="2000" dirty="0"/>
              <a:t> by </a:t>
            </a:r>
            <a:r>
              <a:rPr lang="it-IT" sz="2000" dirty="0" err="1"/>
              <a:t>Privirera</a:t>
            </a:r>
            <a:r>
              <a:rPr lang="it-IT" sz="2000" dirty="0"/>
              <a:t> and </a:t>
            </a:r>
            <a:r>
              <a:rPr lang="it-IT" sz="2000" dirty="0" err="1"/>
              <a:t>has</a:t>
            </a:r>
            <a:r>
              <a:rPr lang="it-IT" sz="2000" dirty="0"/>
              <a:t> </a:t>
            </a:r>
            <a:r>
              <a:rPr lang="it-IT" sz="2000" dirty="0" err="1"/>
              <a:t>as</a:t>
            </a:r>
            <a:r>
              <a:rPr lang="it-IT" sz="2000" dirty="0"/>
              <a:t> director </a:t>
            </a:r>
            <a:r>
              <a:rPr lang="it-IT" sz="2000" dirty="0" err="1"/>
              <a:t>his</a:t>
            </a:r>
            <a:r>
              <a:rPr lang="it-IT" sz="2000" dirty="0"/>
              <a:t> </a:t>
            </a:r>
            <a:r>
              <a:rPr lang="it-IT" sz="2000" dirty="0" err="1"/>
              <a:t>close</a:t>
            </a:r>
            <a:r>
              <a:rPr lang="it-IT" sz="2000" dirty="0"/>
              <a:t> collaborator, Salvino Leone, </a:t>
            </a:r>
            <a:r>
              <a:rPr lang="it-IT" sz="2000" dirty="0" err="1"/>
              <a:t>maintains</a:t>
            </a:r>
            <a:r>
              <a:rPr lang="it-IT" sz="2000" dirty="0"/>
              <a:t> the </a:t>
            </a:r>
            <a:r>
              <a:rPr lang="it-IT" sz="2000" dirty="0" err="1"/>
              <a:t>same</a:t>
            </a:r>
            <a:r>
              <a:rPr lang="it-IT" sz="2000" dirty="0"/>
              <a:t> </a:t>
            </a:r>
            <a:r>
              <a:rPr lang="it-IT" sz="2000" dirty="0" err="1"/>
              <a:t>aims</a:t>
            </a:r>
            <a:r>
              <a:rPr lang="it-IT" sz="2000" dirty="0"/>
              <a:t>, </a:t>
            </a:r>
            <a:r>
              <a:rPr lang="it-IT" sz="2000" dirty="0" err="1"/>
              <a:t>as</a:t>
            </a:r>
            <a:r>
              <a:rPr lang="it-IT" sz="2000" dirty="0"/>
              <a:t> </a:t>
            </a:r>
            <a:r>
              <a:rPr lang="it-IT" sz="2000" dirty="0" err="1"/>
              <a:t>is</a:t>
            </a:r>
            <a:r>
              <a:rPr lang="it-IT" sz="2000" dirty="0"/>
              <a:t> </a:t>
            </a:r>
            <a:r>
              <a:rPr lang="it-IT" sz="2000" dirty="0" err="1"/>
              <a:t>also</a:t>
            </a:r>
            <a:r>
              <a:rPr lang="it-IT" sz="2000" dirty="0"/>
              <a:t> </a:t>
            </a:r>
            <a:r>
              <a:rPr lang="it-IT" sz="2000" dirty="0" err="1"/>
              <a:t>shown</a:t>
            </a:r>
            <a:r>
              <a:rPr lang="it-IT" sz="2000" dirty="0"/>
              <a:t> by the </a:t>
            </a:r>
            <a:r>
              <a:rPr lang="it-IT" sz="2000" dirty="0" err="1"/>
              <a:t>close</a:t>
            </a:r>
            <a:r>
              <a:rPr lang="it-IT" sz="2000" dirty="0"/>
              <a:t> </a:t>
            </a:r>
            <a:r>
              <a:rPr lang="it-IT" sz="2000" dirty="0" err="1"/>
              <a:t>similarity</a:t>
            </a:r>
            <a:r>
              <a:rPr lang="it-IT" sz="2000" dirty="0"/>
              <a:t> of the logo</a:t>
            </a:r>
          </a:p>
          <a:p>
            <a:pPr algn="just"/>
            <a:r>
              <a:rPr lang="it-IT" sz="2000" dirty="0"/>
              <a:t>The Institute </a:t>
            </a:r>
            <a:r>
              <a:rPr lang="it-IT" sz="2000" dirty="0" err="1"/>
              <a:t>carries</a:t>
            </a:r>
            <a:r>
              <a:rPr lang="it-IT" sz="2000" dirty="0"/>
              <a:t> out </a:t>
            </a:r>
            <a:r>
              <a:rPr lang="it-IT" sz="2000" dirty="0" err="1"/>
              <a:t>its</a:t>
            </a:r>
            <a:r>
              <a:rPr lang="it-IT" sz="2000" dirty="0"/>
              <a:t> activities in the fields of information, training ( masters and </a:t>
            </a:r>
            <a:r>
              <a:rPr lang="it-IT" sz="2000" dirty="0" err="1"/>
              <a:t>courses</a:t>
            </a:r>
            <a:r>
              <a:rPr lang="it-IT" sz="2000" dirty="0"/>
              <a:t>, public </a:t>
            </a:r>
            <a:r>
              <a:rPr lang="it-IT" sz="2000" dirty="0" err="1"/>
              <a:t>debates</a:t>
            </a:r>
            <a:r>
              <a:rPr lang="it-IT" sz="2000" dirty="0"/>
              <a:t>, conferences) and </a:t>
            </a:r>
            <a:r>
              <a:rPr lang="it-IT" sz="2000" dirty="0" err="1"/>
              <a:t>research</a:t>
            </a:r>
            <a:r>
              <a:rPr lang="it-IT" sz="2000" dirty="0"/>
              <a:t>.</a:t>
            </a:r>
          </a:p>
          <a:p>
            <a:pPr algn="just"/>
            <a:r>
              <a:rPr lang="it-IT" sz="2000" dirty="0"/>
              <a:t>The Institute </a:t>
            </a:r>
            <a:r>
              <a:rPr lang="it-IT" sz="2000" dirty="0" err="1"/>
              <a:t>publishes</a:t>
            </a:r>
            <a:r>
              <a:rPr lang="it-IT" sz="2000" dirty="0"/>
              <a:t> the journal «</a:t>
            </a:r>
            <a:r>
              <a:rPr lang="it-IT" sz="2000" dirty="0" err="1"/>
              <a:t>Bio</a:t>
            </a:r>
            <a:r>
              <a:rPr lang="it-IT" sz="2000" dirty="0"/>
              <a:t>-ethos» and </a:t>
            </a:r>
            <a:r>
              <a:rPr lang="it-IT" sz="2000" dirty="0" err="1"/>
              <a:t>is</a:t>
            </a:r>
            <a:r>
              <a:rPr lang="it-IT" sz="2000" dirty="0"/>
              <a:t> the </a:t>
            </a:r>
            <a:r>
              <a:rPr lang="it-IT" sz="2000" dirty="0" err="1"/>
              <a:t>owner</a:t>
            </a:r>
            <a:r>
              <a:rPr lang="it-IT" sz="2000" dirty="0"/>
              <a:t> of the publishing house  «Il </a:t>
            </a:r>
            <a:r>
              <a:rPr lang="it-IT" sz="2000" dirty="0" err="1"/>
              <a:t>Plattano</a:t>
            </a:r>
            <a:r>
              <a:rPr lang="it-IT" sz="2000" dirty="0"/>
              <a:t> di Ippocrate». </a:t>
            </a:r>
          </a:p>
        </p:txBody>
      </p:sp>
    </p:spTree>
    <p:extLst>
      <p:ext uri="{BB962C8B-B14F-4D97-AF65-F5344CB8AC3E}">
        <p14:creationId xmlns:p14="http://schemas.microsoft.com/office/powerpoint/2010/main" val="194084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6443" y="548680"/>
            <a:ext cx="8534400" cy="504056"/>
          </a:xfrm>
        </p:spPr>
        <p:txBody>
          <a:bodyPr>
            <a:noAutofit/>
          </a:bodyPr>
          <a:lstStyle/>
          <a:p>
            <a:r>
              <a:rPr lang="it-IT" sz="2400" dirty="0">
                <a:solidFill>
                  <a:srgbClr val="FF0000"/>
                </a:solidFill>
              </a:rPr>
              <a:t>                                              THE ITALIAN SOCIETY OF BIOETHICS</a:t>
            </a:r>
            <a:endParaRPr lang="it-IT" sz="2800" dirty="0">
              <a:solidFill>
                <a:srgbClr val="FF0000"/>
              </a:solidFill>
            </a:endParaRPr>
          </a:p>
        </p:txBody>
      </p:sp>
      <p:sp>
        <p:nvSpPr>
          <p:cNvPr id="3" name="Segnaposto contenuto 2"/>
          <p:cNvSpPr>
            <a:spLocks noGrp="1"/>
          </p:cNvSpPr>
          <p:nvPr>
            <p:ph sz="quarter" idx="1"/>
          </p:nvPr>
        </p:nvSpPr>
        <p:spPr>
          <a:xfrm>
            <a:off x="354008" y="1124744"/>
            <a:ext cx="8503920" cy="5112568"/>
          </a:xfrm>
        </p:spPr>
        <p:txBody>
          <a:bodyPr>
            <a:normAutofit/>
          </a:bodyPr>
          <a:lstStyle/>
          <a:p>
            <a:pPr algn="just"/>
            <a:r>
              <a:rPr lang="it-IT" sz="2400" dirty="0"/>
              <a:t>The </a:t>
            </a:r>
            <a:r>
              <a:rPr lang="it-IT" sz="2400" dirty="0" err="1"/>
              <a:t>Italian</a:t>
            </a:r>
            <a:r>
              <a:rPr lang="it-IT" sz="2400" dirty="0"/>
              <a:t> Society of </a:t>
            </a:r>
            <a:r>
              <a:rPr lang="it-IT" sz="2400" dirty="0" err="1"/>
              <a:t>Bioethics</a:t>
            </a:r>
            <a:r>
              <a:rPr lang="it-IT" sz="2400" dirty="0"/>
              <a:t>, </a:t>
            </a:r>
            <a:r>
              <a:rPr lang="it-IT" sz="2400" dirty="0" err="1"/>
              <a:t>founded</a:t>
            </a:r>
            <a:r>
              <a:rPr lang="it-IT" sz="2400" dirty="0"/>
              <a:t> in 1987 </a:t>
            </a:r>
            <a:r>
              <a:rPr lang="it-IT" sz="2400" dirty="0" err="1"/>
              <a:t>at</a:t>
            </a:r>
            <a:r>
              <a:rPr lang="it-IT" sz="2400" dirty="0"/>
              <a:t> the Chair of </a:t>
            </a:r>
            <a:r>
              <a:rPr lang="it-IT" sz="2400" dirty="0" err="1"/>
              <a:t>Bioethics</a:t>
            </a:r>
            <a:r>
              <a:rPr lang="it-IT" sz="2400" dirty="0"/>
              <a:t> of </a:t>
            </a:r>
            <a:r>
              <a:rPr lang="it-IT" sz="2400" dirty="0" err="1"/>
              <a:t>th</a:t>
            </a:r>
            <a:r>
              <a:rPr lang="it-IT" sz="2400" dirty="0"/>
              <a:t> </a:t>
            </a:r>
            <a:r>
              <a:rPr lang="it-IT" sz="2400" dirty="0" err="1"/>
              <a:t>euniversity</a:t>
            </a:r>
            <a:r>
              <a:rPr lang="it-IT" sz="2400" dirty="0"/>
              <a:t> of Florence ( Director Brunetto Chiarelli)</a:t>
            </a:r>
          </a:p>
          <a:p>
            <a:pPr algn="just"/>
            <a:r>
              <a:rPr lang="it-IT" dirty="0" err="1"/>
              <a:t>Its</a:t>
            </a:r>
            <a:r>
              <a:rPr lang="it-IT" dirty="0"/>
              <a:t> idea of </a:t>
            </a:r>
            <a:r>
              <a:rPr lang="it-IT" dirty="0" err="1"/>
              <a:t>bioethics</a:t>
            </a:r>
            <a:r>
              <a:rPr lang="it-IT" dirty="0"/>
              <a:t> </a:t>
            </a:r>
            <a:r>
              <a:rPr lang="it-IT" dirty="0" err="1"/>
              <a:t>is</a:t>
            </a:r>
            <a:r>
              <a:rPr lang="it-IT" dirty="0"/>
              <a:t> </a:t>
            </a:r>
            <a:r>
              <a:rPr lang="it-IT" dirty="0" err="1"/>
              <a:t>based</a:t>
            </a:r>
            <a:r>
              <a:rPr lang="it-IT" dirty="0"/>
              <a:t> on a line of </a:t>
            </a:r>
            <a:r>
              <a:rPr lang="it-IT" dirty="0" err="1"/>
              <a:t>thought</a:t>
            </a:r>
            <a:r>
              <a:rPr lang="it-IT" dirty="0"/>
              <a:t> </a:t>
            </a:r>
            <a:r>
              <a:rPr lang="it-IT" dirty="0" err="1"/>
              <a:t>that</a:t>
            </a:r>
            <a:r>
              <a:rPr lang="it-IT" dirty="0"/>
              <a:t> </a:t>
            </a:r>
            <a:r>
              <a:rPr lang="it-IT" dirty="0" err="1"/>
              <a:t>sees</a:t>
            </a:r>
            <a:r>
              <a:rPr lang="it-IT" dirty="0"/>
              <a:t> ethics </a:t>
            </a:r>
            <a:r>
              <a:rPr lang="it-IT" dirty="0" err="1"/>
              <a:t>founded</a:t>
            </a:r>
            <a:r>
              <a:rPr lang="it-IT" dirty="0"/>
              <a:t> on </a:t>
            </a:r>
            <a:r>
              <a:rPr lang="it-IT" dirty="0" err="1"/>
              <a:t>natural</a:t>
            </a:r>
            <a:r>
              <a:rPr lang="it-IT" dirty="0"/>
              <a:t> </a:t>
            </a:r>
            <a:r>
              <a:rPr lang="it-IT" dirty="0" err="1"/>
              <a:t>bases</a:t>
            </a:r>
            <a:r>
              <a:rPr lang="it-IT" dirty="0"/>
              <a:t>, a </a:t>
            </a:r>
            <a:r>
              <a:rPr lang="it-IT" dirty="0" err="1"/>
              <a:t>biological</a:t>
            </a:r>
            <a:r>
              <a:rPr lang="it-IT" dirty="0"/>
              <a:t> </a:t>
            </a:r>
            <a:r>
              <a:rPr lang="it-IT" dirty="0" err="1"/>
              <a:t>caracteristic</a:t>
            </a:r>
            <a:r>
              <a:rPr lang="it-IT" dirty="0"/>
              <a:t>, </a:t>
            </a:r>
            <a:r>
              <a:rPr lang="it-IT" dirty="0" err="1"/>
              <a:t>devloped</a:t>
            </a:r>
            <a:r>
              <a:rPr lang="it-IT" dirty="0"/>
              <a:t> by </a:t>
            </a:r>
            <a:r>
              <a:rPr lang="it-IT" dirty="0" err="1"/>
              <a:t>natural</a:t>
            </a:r>
            <a:r>
              <a:rPr lang="it-IT" dirty="0"/>
              <a:t> </a:t>
            </a:r>
            <a:r>
              <a:rPr lang="it-IT" dirty="0" err="1"/>
              <a:t>selection</a:t>
            </a:r>
            <a:r>
              <a:rPr lang="it-IT" dirty="0"/>
              <a:t>. </a:t>
            </a:r>
            <a:r>
              <a:rPr lang="it-IT" sz="2400" dirty="0"/>
              <a:t>Close to Potter, </a:t>
            </a:r>
            <a:r>
              <a:rPr lang="it-IT" sz="2400" dirty="0" err="1"/>
              <a:t>but</a:t>
            </a:r>
            <a:r>
              <a:rPr lang="it-IT" sz="2400" dirty="0"/>
              <a:t> </a:t>
            </a:r>
            <a:r>
              <a:rPr lang="it-IT" sz="2400" dirty="0" err="1"/>
              <a:t>not</a:t>
            </a:r>
            <a:r>
              <a:rPr lang="it-IT" sz="2400" dirty="0"/>
              <a:t> </a:t>
            </a:r>
            <a:r>
              <a:rPr lang="it-IT" sz="2400" dirty="0" err="1"/>
              <a:t>entirely</a:t>
            </a:r>
            <a:r>
              <a:rPr lang="it-IT" sz="2400" dirty="0"/>
              <a:t> </a:t>
            </a:r>
            <a:r>
              <a:rPr lang="it-IT" sz="2400" dirty="0" err="1"/>
              <a:t>coincident</a:t>
            </a:r>
            <a:r>
              <a:rPr lang="it-IT" sz="2400" dirty="0"/>
              <a:t> with </a:t>
            </a:r>
            <a:r>
              <a:rPr lang="it-IT" sz="2400" dirty="0" err="1"/>
              <a:t>Potter’s</a:t>
            </a:r>
            <a:r>
              <a:rPr lang="it-IT" sz="2400" dirty="0"/>
              <a:t> </a:t>
            </a:r>
            <a:r>
              <a:rPr lang="it-IT" sz="2400" dirty="0" err="1"/>
              <a:t>bioethics</a:t>
            </a:r>
            <a:r>
              <a:rPr lang="it-IT" sz="2400" dirty="0"/>
              <a:t>, </a:t>
            </a:r>
            <a:r>
              <a:rPr lang="it-IT" sz="2400" dirty="0" err="1"/>
              <a:t>this</a:t>
            </a:r>
            <a:r>
              <a:rPr lang="it-IT" sz="2400" dirty="0"/>
              <a:t> </a:t>
            </a:r>
            <a:r>
              <a:rPr lang="it-IT" sz="2400" dirty="0" err="1"/>
              <a:t>bioethics</a:t>
            </a:r>
            <a:r>
              <a:rPr lang="it-IT" sz="2400" dirty="0"/>
              <a:t> </a:t>
            </a:r>
            <a:r>
              <a:rPr lang="it-IT" sz="2400" dirty="0" err="1"/>
              <a:t>is</a:t>
            </a:r>
            <a:r>
              <a:rPr lang="it-IT" sz="2400" dirty="0"/>
              <a:t> </a:t>
            </a:r>
            <a:r>
              <a:rPr lang="it-IT" sz="2400" dirty="0" err="1"/>
              <a:t>conceived</a:t>
            </a:r>
            <a:r>
              <a:rPr lang="it-IT" sz="2400" dirty="0"/>
              <a:t> </a:t>
            </a:r>
            <a:r>
              <a:rPr lang="it-IT" sz="2400" dirty="0" err="1"/>
              <a:t>as</a:t>
            </a:r>
            <a:r>
              <a:rPr lang="it-IT" sz="2400" dirty="0"/>
              <a:t> a </a:t>
            </a:r>
            <a:r>
              <a:rPr lang="it-IT" sz="2400" dirty="0" err="1"/>
              <a:t>biological</a:t>
            </a:r>
            <a:r>
              <a:rPr lang="it-IT" sz="2400" dirty="0"/>
              <a:t> and </a:t>
            </a:r>
            <a:r>
              <a:rPr lang="it-IT" sz="2400" dirty="0" err="1"/>
              <a:t>naturalistic</a:t>
            </a:r>
            <a:r>
              <a:rPr lang="it-IT" sz="2400" dirty="0"/>
              <a:t> science with </a:t>
            </a:r>
            <a:r>
              <a:rPr lang="it-IT" sz="2400" dirty="0" err="1"/>
              <a:t>ecological</a:t>
            </a:r>
            <a:r>
              <a:rPr lang="it-IT" sz="2400" dirty="0"/>
              <a:t> </a:t>
            </a:r>
            <a:r>
              <a:rPr lang="it-IT" sz="2400" dirty="0" err="1"/>
              <a:t>relevance</a:t>
            </a:r>
            <a:r>
              <a:rPr lang="it-IT" sz="2400" dirty="0"/>
              <a:t> with the </a:t>
            </a:r>
            <a:r>
              <a:rPr lang="it-IT" sz="2400" dirty="0" err="1"/>
              <a:t>aim</a:t>
            </a:r>
            <a:r>
              <a:rPr lang="it-IT" sz="2400" dirty="0"/>
              <a:t> of survival.</a:t>
            </a:r>
          </a:p>
          <a:p>
            <a:pPr algn="just"/>
            <a:r>
              <a:rPr lang="it-IT" dirty="0" err="1"/>
              <a:t>Connected</a:t>
            </a:r>
            <a:r>
              <a:rPr lang="it-IT" dirty="0"/>
              <a:t> journal: «Problemi di Bioetica»; from 1992 with the new name : «Global </a:t>
            </a:r>
            <a:r>
              <a:rPr lang="it-IT" dirty="0" err="1"/>
              <a:t>bioethics</a:t>
            </a:r>
            <a:r>
              <a:rPr lang="it-IT" dirty="0"/>
              <a:t>( Problemi di Bioetica).</a:t>
            </a:r>
          </a:p>
        </p:txBody>
      </p:sp>
    </p:spTree>
    <p:extLst>
      <p:ext uri="{BB962C8B-B14F-4D97-AF65-F5344CB8AC3E}">
        <p14:creationId xmlns:p14="http://schemas.microsoft.com/office/powerpoint/2010/main" val="2442912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76672"/>
            <a:ext cx="8534400" cy="576064"/>
          </a:xfrm>
        </p:spPr>
        <p:txBody>
          <a:bodyPr>
            <a:noAutofit/>
          </a:bodyPr>
          <a:lstStyle/>
          <a:p>
            <a:r>
              <a:rPr lang="it-IT" sz="2400" dirty="0">
                <a:solidFill>
                  <a:srgbClr val="FF0000"/>
                </a:solidFill>
              </a:rPr>
              <a:t>                                        THE INTERNATIONAL FAMILY STUDIES</a:t>
            </a:r>
            <a:endParaRPr lang="it-IT" sz="2800" dirty="0">
              <a:solidFill>
                <a:srgbClr val="FF0000"/>
              </a:solidFill>
            </a:endParaRPr>
          </a:p>
        </p:txBody>
      </p:sp>
      <p:sp>
        <p:nvSpPr>
          <p:cNvPr id="3" name="Segnaposto contenuto 2"/>
          <p:cNvSpPr>
            <a:spLocks noGrp="1"/>
          </p:cNvSpPr>
          <p:nvPr>
            <p:ph sz="quarter" idx="1"/>
          </p:nvPr>
        </p:nvSpPr>
        <p:spPr>
          <a:xfrm>
            <a:off x="354008" y="1052736"/>
            <a:ext cx="8503920" cy="5040560"/>
          </a:xfrm>
        </p:spPr>
        <p:txBody>
          <a:bodyPr>
            <a:normAutofit/>
          </a:bodyPr>
          <a:lstStyle/>
          <a:p>
            <a:pPr algn="just"/>
            <a:r>
              <a:rPr lang="it-IT" sz="2000" dirty="0"/>
              <a:t>The International Family Studies  Center </a:t>
            </a:r>
            <a:r>
              <a:rPr lang="it-IT" sz="2000" dirty="0" err="1"/>
              <a:t>is</a:t>
            </a:r>
            <a:r>
              <a:rPr lang="it-IT" sz="2000" dirty="0"/>
              <a:t> a center </a:t>
            </a:r>
            <a:r>
              <a:rPr lang="it-IT" sz="2000" dirty="0" err="1"/>
              <a:t>founded</a:t>
            </a:r>
            <a:r>
              <a:rPr lang="it-IT" sz="2000" dirty="0"/>
              <a:t> by the </a:t>
            </a:r>
            <a:r>
              <a:rPr lang="it-IT" sz="2000" dirty="0" err="1"/>
              <a:t>Paulines</a:t>
            </a:r>
            <a:r>
              <a:rPr lang="it-IT" sz="2000" dirty="0"/>
              <a:t>. </a:t>
            </a:r>
            <a:r>
              <a:rPr lang="it-IT" sz="2000" dirty="0" err="1"/>
              <a:t>Directed</a:t>
            </a:r>
            <a:r>
              <a:rPr lang="it-IT" sz="2000" dirty="0"/>
              <a:t> from 1986 to 1990 by Sandro Spinsanti, a </a:t>
            </a:r>
            <a:r>
              <a:rPr lang="it-IT" sz="2000" dirty="0" err="1"/>
              <a:t>well-known</a:t>
            </a:r>
            <a:r>
              <a:rPr lang="it-IT" sz="2000" dirty="0"/>
              <a:t> </a:t>
            </a:r>
            <a:r>
              <a:rPr lang="it-IT" sz="2000" dirty="0" err="1"/>
              <a:t>scholar</a:t>
            </a:r>
            <a:r>
              <a:rPr lang="it-IT" sz="2000" dirty="0"/>
              <a:t> of </a:t>
            </a:r>
            <a:r>
              <a:rPr lang="it-IT" sz="2000" dirty="0" err="1"/>
              <a:t>bio-medical</a:t>
            </a:r>
            <a:r>
              <a:rPr lang="it-IT" sz="2000" dirty="0"/>
              <a:t> ethics, the Center </a:t>
            </a:r>
            <a:r>
              <a:rPr lang="it-IT" sz="2000" dirty="0" err="1"/>
              <a:t>focused</a:t>
            </a:r>
            <a:r>
              <a:rPr lang="it-IT" sz="2000" dirty="0"/>
              <a:t> </a:t>
            </a:r>
            <a:r>
              <a:rPr lang="it-IT" sz="2000" dirty="0" err="1"/>
              <a:t>its</a:t>
            </a:r>
            <a:r>
              <a:rPr lang="it-IT" sz="2000" dirty="0"/>
              <a:t> activities in </a:t>
            </a:r>
            <a:r>
              <a:rPr lang="it-IT" sz="2000" dirty="0" err="1"/>
              <a:t>those</a:t>
            </a:r>
            <a:r>
              <a:rPr lang="it-IT" sz="2000" dirty="0"/>
              <a:t> </a:t>
            </a:r>
            <a:r>
              <a:rPr lang="it-IT" sz="2000" dirty="0" err="1"/>
              <a:t>years</a:t>
            </a:r>
            <a:r>
              <a:rPr lang="it-IT" sz="2000" dirty="0"/>
              <a:t> on </a:t>
            </a:r>
            <a:r>
              <a:rPr lang="it-IT" sz="2000" dirty="0" err="1"/>
              <a:t>bioethics</a:t>
            </a:r>
            <a:r>
              <a:rPr lang="it-IT" sz="2000" dirty="0"/>
              <a:t>, </a:t>
            </a:r>
            <a:r>
              <a:rPr lang="it-IT" sz="2000" dirty="0" err="1"/>
              <a:t>always</a:t>
            </a:r>
            <a:r>
              <a:rPr lang="it-IT" sz="2000" dirty="0"/>
              <a:t> </a:t>
            </a:r>
            <a:r>
              <a:rPr lang="it-IT" sz="2000" dirty="0" err="1"/>
              <a:t>starting</a:t>
            </a:r>
            <a:r>
              <a:rPr lang="it-IT" sz="2000" dirty="0"/>
              <a:t> from </a:t>
            </a:r>
            <a:r>
              <a:rPr lang="it-IT" sz="2000" dirty="0" err="1"/>
              <a:t>its</a:t>
            </a:r>
            <a:r>
              <a:rPr lang="it-IT" sz="2000" dirty="0"/>
              <a:t> </a:t>
            </a:r>
            <a:r>
              <a:rPr lang="it-IT" sz="2000" dirty="0" err="1"/>
              <a:t>perspectives</a:t>
            </a:r>
            <a:r>
              <a:rPr lang="it-IT" sz="2000" dirty="0"/>
              <a:t>, </a:t>
            </a:r>
            <a:r>
              <a:rPr lang="it-IT" sz="2000" dirty="0" err="1"/>
              <a:t>that</a:t>
            </a:r>
            <a:r>
              <a:rPr lang="it-IT" sz="2000" dirty="0"/>
              <a:t> of the family.</a:t>
            </a:r>
          </a:p>
          <a:p>
            <a:pPr algn="just"/>
            <a:r>
              <a:rPr lang="it-IT" sz="2000" dirty="0"/>
              <a:t>Spinsanti </a:t>
            </a:r>
            <a:r>
              <a:rPr lang="it-IT" sz="2000" dirty="0" err="1"/>
              <a:t>opened</a:t>
            </a:r>
            <a:r>
              <a:rPr lang="it-IT" sz="2000" dirty="0"/>
              <a:t> the </a:t>
            </a:r>
            <a:r>
              <a:rPr lang="it-IT" sz="2000" dirty="0" err="1"/>
              <a:t>bioethical</a:t>
            </a:r>
            <a:r>
              <a:rPr lang="it-IT" sz="2000" dirty="0"/>
              <a:t> </a:t>
            </a:r>
            <a:r>
              <a:rPr lang="it-IT" sz="2000" dirty="0" err="1"/>
              <a:t>reflections</a:t>
            </a:r>
            <a:r>
              <a:rPr lang="it-IT" sz="2000" dirty="0"/>
              <a:t> of the Center to the </a:t>
            </a:r>
            <a:r>
              <a:rPr lang="it-IT" sz="2000" dirty="0" err="1"/>
              <a:t>comparison</a:t>
            </a:r>
            <a:r>
              <a:rPr lang="it-IT" sz="2000" dirty="0"/>
              <a:t> with the </a:t>
            </a:r>
            <a:r>
              <a:rPr lang="it-IT" sz="2000" dirty="0" err="1"/>
              <a:t>anhropological</a:t>
            </a:r>
            <a:r>
              <a:rPr lang="it-IT" sz="2000" dirty="0"/>
              <a:t> </a:t>
            </a:r>
            <a:r>
              <a:rPr lang="it-IT" sz="2000" dirty="0" err="1"/>
              <a:t>approach</a:t>
            </a:r>
            <a:r>
              <a:rPr lang="it-IT" sz="2000" dirty="0"/>
              <a:t> of medicine and with the transpersonale </a:t>
            </a:r>
            <a:r>
              <a:rPr lang="it-IT" sz="2000" dirty="0" err="1"/>
              <a:t>approach</a:t>
            </a:r>
            <a:r>
              <a:rPr lang="it-IT" sz="2000" dirty="0"/>
              <a:t>.</a:t>
            </a:r>
          </a:p>
          <a:p>
            <a:pPr algn="just"/>
            <a:r>
              <a:rPr lang="it-IT" sz="2000" dirty="0"/>
              <a:t>The activities of the Center </a:t>
            </a:r>
            <a:r>
              <a:rPr lang="it-IT" sz="2000" dirty="0" err="1"/>
              <a:t>were</a:t>
            </a:r>
            <a:r>
              <a:rPr lang="it-IT" sz="2000" dirty="0"/>
              <a:t> </a:t>
            </a:r>
            <a:r>
              <a:rPr lang="it-IT" sz="2000" dirty="0" err="1"/>
              <a:t>aimed</a:t>
            </a:r>
            <a:r>
              <a:rPr lang="it-IT" sz="2000" dirty="0"/>
              <a:t> </a:t>
            </a:r>
            <a:r>
              <a:rPr lang="it-IT" sz="2000" dirty="0" err="1"/>
              <a:t>at</a:t>
            </a:r>
            <a:r>
              <a:rPr lang="it-IT" sz="2000" dirty="0"/>
              <a:t> the </a:t>
            </a:r>
            <a:r>
              <a:rPr lang="it-IT" sz="2000" dirty="0" err="1"/>
              <a:t>organization</a:t>
            </a:r>
            <a:r>
              <a:rPr lang="it-IT" sz="2000" dirty="0"/>
              <a:t> of workshops, conferences, training </a:t>
            </a:r>
            <a:r>
              <a:rPr lang="it-IT" sz="2000" dirty="0" err="1"/>
              <a:t>courses</a:t>
            </a:r>
            <a:r>
              <a:rPr lang="it-IT" sz="2000" dirty="0"/>
              <a:t>.</a:t>
            </a:r>
          </a:p>
          <a:p>
            <a:pPr algn="just"/>
            <a:r>
              <a:rPr lang="it-IT" sz="2000" dirty="0"/>
              <a:t>After the end of the </a:t>
            </a:r>
            <a:r>
              <a:rPr lang="it-IT" sz="2000" dirty="0" err="1"/>
              <a:t>direction</a:t>
            </a:r>
            <a:r>
              <a:rPr lang="it-IT" sz="2000" dirty="0"/>
              <a:t> of Spinsanti, in 1990, </a:t>
            </a:r>
            <a:r>
              <a:rPr lang="it-IT" sz="2000" dirty="0" err="1"/>
              <a:t>attention</a:t>
            </a:r>
            <a:r>
              <a:rPr lang="it-IT" sz="2000" dirty="0"/>
              <a:t> to </a:t>
            </a:r>
            <a:r>
              <a:rPr lang="it-IT" sz="2000" dirty="0" err="1"/>
              <a:t>bioethics</a:t>
            </a:r>
            <a:r>
              <a:rPr lang="it-IT" sz="2000" dirty="0"/>
              <a:t> no </a:t>
            </a:r>
            <a:r>
              <a:rPr lang="it-IT" sz="2000" dirty="0" err="1"/>
              <a:t>longer</a:t>
            </a:r>
            <a:r>
              <a:rPr lang="it-IT" sz="2000" dirty="0"/>
              <a:t> </a:t>
            </a:r>
            <a:r>
              <a:rPr lang="it-IT" sz="2000" dirty="0" err="1"/>
              <a:t>seems</a:t>
            </a:r>
            <a:r>
              <a:rPr lang="it-IT" sz="2000" dirty="0"/>
              <a:t> to be </a:t>
            </a:r>
            <a:r>
              <a:rPr lang="it-IT" sz="2000" dirty="0" err="1"/>
              <a:t>among</a:t>
            </a:r>
            <a:r>
              <a:rPr lang="it-IT" sz="2000" dirty="0"/>
              <a:t> the </a:t>
            </a:r>
            <a:r>
              <a:rPr lang="it-IT" sz="2000" dirty="0" err="1"/>
              <a:t>prioirties</a:t>
            </a:r>
            <a:r>
              <a:rPr lang="it-IT" sz="2000" dirty="0"/>
              <a:t> of the Center. </a:t>
            </a:r>
          </a:p>
        </p:txBody>
      </p:sp>
    </p:spTree>
    <p:extLst>
      <p:ext uri="{BB962C8B-B14F-4D97-AF65-F5344CB8AC3E}">
        <p14:creationId xmlns:p14="http://schemas.microsoft.com/office/powerpoint/2010/main" val="72563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694" y="332656"/>
            <a:ext cx="8534400" cy="792088"/>
          </a:xfrm>
        </p:spPr>
        <p:txBody>
          <a:bodyPr>
            <a:noAutofit/>
          </a:bodyPr>
          <a:lstStyle/>
          <a:p>
            <a:r>
              <a:rPr lang="it-IT" sz="2400" dirty="0">
                <a:solidFill>
                  <a:srgbClr val="FF0000"/>
                </a:solidFill>
              </a:rPr>
              <a:t>                              BIOETHICS CENTER-GRASCI INSTITUTE</a:t>
            </a:r>
          </a:p>
        </p:txBody>
      </p:sp>
      <p:sp>
        <p:nvSpPr>
          <p:cNvPr id="3" name="Segnaposto contenuto 2"/>
          <p:cNvSpPr>
            <a:spLocks noGrp="1"/>
          </p:cNvSpPr>
          <p:nvPr>
            <p:ph sz="quarter" idx="1"/>
          </p:nvPr>
        </p:nvSpPr>
        <p:spPr>
          <a:xfrm>
            <a:off x="354008" y="1268760"/>
            <a:ext cx="8503920" cy="4536504"/>
          </a:xfrm>
        </p:spPr>
        <p:txBody>
          <a:bodyPr>
            <a:normAutofit/>
          </a:bodyPr>
          <a:lstStyle/>
          <a:p>
            <a:pPr algn="just"/>
            <a:r>
              <a:rPr lang="it-IT" sz="2000" dirty="0"/>
              <a:t>The </a:t>
            </a:r>
            <a:r>
              <a:rPr lang="it-IT" sz="2000" dirty="0" err="1"/>
              <a:t>Bioethics</a:t>
            </a:r>
            <a:r>
              <a:rPr lang="it-IT" sz="2000" dirty="0"/>
              <a:t> Center of Gramsci Institute </a:t>
            </a:r>
            <a:r>
              <a:rPr lang="it-IT" sz="2000" dirty="0" err="1"/>
              <a:t>was</a:t>
            </a:r>
            <a:r>
              <a:rPr lang="it-IT" sz="2000" dirty="0"/>
              <a:t> </a:t>
            </a:r>
            <a:r>
              <a:rPr lang="it-IT" sz="2000" dirty="0" err="1"/>
              <a:t>born</a:t>
            </a:r>
            <a:r>
              <a:rPr lang="it-IT" sz="2000" dirty="0"/>
              <a:t> in 1988  </a:t>
            </a:r>
            <a:r>
              <a:rPr lang="it-IT" sz="2000" dirty="0" err="1"/>
              <a:t>whitin</a:t>
            </a:r>
            <a:r>
              <a:rPr lang="it-IT" sz="2000" dirty="0"/>
              <a:t> the </a:t>
            </a:r>
            <a:r>
              <a:rPr lang="it-IT" sz="2000" dirty="0" err="1"/>
              <a:t>Section</a:t>
            </a:r>
            <a:r>
              <a:rPr lang="it-IT" sz="2000" dirty="0"/>
              <a:t> of Theories and </a:t>
            </a:r>
            <a:r>
              <a:rPr lang="it-IT" sz="2000" dirty="0" err="1"/>
              <a:t>Methods</a:t>
            </a:r>
            <a:r>
              <a:rPr lang="it-IT" sz="2000" dirty="0"/>
              <a:t> of Science and the </a:t>
            </a:r>
            <a:r>
              <a:rPr lang="it-IT" sz="2000" dirty="0" err="1"/>
              <a:t>Section</a:t>
            </a:r>
            <a:r>
              <a:rPr lang="it-IT" sz="2000" dirty="0"/>
              <a:t> </a:t>
            </a:r>
            <a:r>
              <a:rPr lang="it-IT" sz="2000" dirty="0" err="1"/>
              <a:t>Phlilosophy</a:t>
            </a:r>
            <a:r>
              <a:rPr lang="it-IT" sz="2000" dirty="0"/>
              <a:t> of the Gramsci Foundation.</a:t>
            </a:r>
          </a:p>
          <a:p>
            <a:pPr algn="just"/>
            <a:r>
              <a:rPr lang="it-IT" sz="2000" dirty="0" err="1"/>
              <a:t>Its</a:t>
            </a:r>
            <a:r>
              <a:rPr lang="it-IT" sz="2000" dirty="0"/>
              <a:t> </a:t>
            </a:r>
            <a:r>
              <a:rPr lang="it-IT" sz="2000" dirty="0" err="1"/>
              <a:t>purpose</a:t>
            </a:r>
            <a:r>
              <a:rPr lang="it-IT" sz="2000" dirty="0"/>
              <a:t> </a:t>
            </a:r>
            <a:r>
              <a:rPr lang="it-IT" sz="2000" dirty="0" err="1"/>
              <a:t>is</a:t>
            </a:r>
            <a:r>
              <a:rPr lang="it-IT" sz="2000" dirty="0"/>
              <a:t> to create a place of public discussione on the </a:t>
            </a:r>
            <a:r>
              <a:rPr lang="it-IT" sz="2000" dirty="0" err="1"/>
              <a:t>main</a:t>
            </a:r>
            <a:r>
              <a:rPr lang="it-IT" sz="2000" dirty="0"/>
              <a:t> </a:t>
            </a:r>
            <a:r>
              <a:rPr lang="it-IT" sz="2000" dirty="0" err="1"/>
              <a:t>questiones</a:t>
            </a:r>
            <a:r>
              <a:rPr lang="it-IT" sz="2000" dirty="0"/>
              <a:t> </a:t>
            </a:r>
            <a:r>
              <a:rPr lang="it-IT" sz="2000" dirty="0" err="1"/>
              <a:t>posed</a:t>
            </a:r>
            <a:r>
              <a:rPr lang="it-IT" sz="2000" dirty="0"/>
              <a:t> by the sciences of life. The Center </a:t>
            </a:r>
            <a:r>
              <a:rPr lang="it-IT" sz="2000" dirty="0" err="1"/>
              <a:t>has</a:t>
            </a:r>
            <a:r>
              <a:rPr lang="it-IT" sz="2000" dirty="0"/>
              <a:t> a </a:t>
            </a:r>
            <a:r>
              <a:rPr lang="it-IT" sz="2000" dirty="0" err="1"/>
              <a:t>specific</a:t>
            </a:r>
            <a:r>
              <a:rPr lang="it-IT" sz="2000" dirty="0"/>
              <a:t> </a:t>
            </a:r>
            <a:r>
              <a:rPr lang="it-IT" sz="2000" dirty="0" err="1"/>
              <a:t>political</a:t>
            </a:r>
            <a:r>
              <a:rPr lang="it-IT" sz="2000" dirty="0"/>
              <a:t> </a:t>
            </a:r>
            <a:r>
              <a:rPr lang="it-IT" sz="2000" dirty="0" err="1"/>
              <a:t>purpose</a:t>
            </a:r>
            <a:r>
              <a:rPr lang="it-IT" sz="2000" dirty="0"/>
              <a:t>: to </a:t>
            </a:r>
            <a:r>
              <a:rPr lang="it-IT" sz="2000" dirty="0" err="1"/>
              <a:t>allow</a:t>
            </a:r>
            <a:r>
              <a:rPr lang="it-IT" sz="2000" dirty="0"/>
              <a:t> a </a:t>
            </a:r>
            <a:r>
              <a:rPr lang="it-IT" sz="2000" dirty="0" err="1"/>
              <a:t>greater</a:t>
            </a:r>
            <a:r>
              <a:rPr lang="it-IT" sz="2000" dirty="0"/>
              <a:t>, free information </a:t>
            </a:r>
            <a:r>
              <a:rPr lang="it-IT" sz="2000" dirty="0" err="1"/>
              <a:t>that</a:t>
            </a:r>
            <a:r>
              <a:rPr lang="it-IT" sz="2000" dirty="0"/>
              <a:t> leads to </a:t>
            </a:r>
            <a:r>
              <a:rPr lang="it-IT" sz="2000" dirty="0" err="1"/>
              <a:t>laws</a:t>
            </a:r>
            <a:r>
              <a:rPr lang="it-IT" sz="2000" dirty="0"/>
              <a:t> </a:t>
            </a:r>
            <a:r>
              <a:rPr lang="it-IT" sz="2000" dirty="0" err="1"/>
              <a:t>that</a:t>
            </a:r>
            <a:r>
              <a:rPr lang="it-IT" sz="2000" dirty="0"/>
              <a:t> </a:t>
            </a:r>
            <a:r>
              <a:rPr lang="it-IT" sz="2000" dirty="0" err="1"/>
              <a:t>safeguard</a:t>
            </a:r>
            <a:r>
              <a:rPr lang="it-IT" sz="2000" dirty="0"/>
              <a:t> </a:t>
            </a:r>
            <a:r>
              <a:rPr lang="it-IT" sz="2000" dirty="0" err="1"/>
              <a:t>scientific</a:t>
            </a:r>
            <a:r>
              <a:rPr lang="it-IT" sz="2000" dirty="0"/>
              <a:t> </a:t>
            </a:r>
            <a:r>
              <a:rPr lang="it-IT" sz="2000" dirty="0" err="1"/>
              <a:t>autonomy</a:t>
            </a:r>
            <a:r>
              <a:rPr lang="it-IT" sz="2000" dirty="0"/>
              <a:t>. The Center </a:t>
            </a:r>
            <a:r>
              <a:rPr lang="it-IT" sz="2000" dirty="0" err="1"/>
              <a:t>also</a:t>
            </a:r>
            <a:r>
              <a:rPr lang="it-IT" sz="2000" dirty="0"/>
              <a:t> </a:t>
            </a:r>
            <a:r>
              <a:rPr lang="it-IT" sz="2000" dirty="0" err="1"/>
              <a:t>pay</a:t>
            </a:r>
            <a:r>
              <a:rPr lang="it-IT" sz="2000" dirty="0"/>
              <a:t> </a:t>
            </a:r>
            <a:r>
              <a:rPr lang="it-IT" sz="2000" dirty="0" err="1"/>
              <a:t>attention</a:t>
            </a:r>
            <a:r>
              <a:rPr lang="it-IT" sz="2000" dirty="0"/>
              <a:t> to the </a:t>
            </a:r>
            <a:r>
              <a:rPr lang="it-IT" sz="2000" dirty="0" err="1"/>
              <a:t>issues</a:t>
            </a:r>
            <a:r>
              <a:rPr lang="it-IT" sz="2000" dirty="0"/>
              <a:t> of </a:t>
            </a:r>
            <a:r>
              <a:rPr lang="it-IT" sz="2000" dirty="0" err="1"/>
              <a:t>femminism</a:t>
            </a:r>
            <a:r>
              <a:rPr lang="it-IT" sz="2000" dirty="0"/>
              <a:t>.</a:t>
            </a:r>
          </a:p>
          <a:p>
            <a:pPr algn="just"/>
            <a:r>
              <a:rPr lang="it-IT" sz="2000" dirty="0" err="1"/>
              <a:t>Its</a:t>
            </a:r>
            <a:r>
              <a:rPr lang="it-IT" sz="2000" dirty="0"/>
              <a:t> activities : conferences, </a:t>
            </a:r>
            <a:r>
              <a:rPr lang="it-IT" sz="2000" dirty="0" err="1"/>
              <a:t>seminars</a:t>
            </a:r>
            <a:r>
              <a:rPr lang="it-IT" sz="2000" dirty="0"/>
              <a:t>, </a:t>
            </a:r>
            <a:r>
              <a:rPr lang="it-IT" sz="2000" dirty="0" err="1"/>
              <a:t>debates</a:t>
            </a:r>
            <a:r>
              <a:rPr lang="it-IT" sz="2000" dirty="0"/>
              <a:t>, </a:t>
            </a:r>
            <a:r>
              <a:rPr lang="it-IT" sz="2000" dirty="0" err="1"/>
              <a:t>pubblications</a:t>
            </a:r>
            <a:endParaRPr lang="it-IT" sz="2000" dirty="0"/>
          </a:p>
        </p:txBody>
      </p:sp>
    </p:spTree>
    <p:extLst>
      <p:ext uri="{BB962C8B-B14F-4D97-AF65-F5344CB8AC3E}">
        <p14:creationId xmlns:p14="http://schemas.microsoft.com/office/powerpoint/2010/main" val="2123332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620688"/>
            <a:ext cx="7560840" cy="504056"/>
          </a:xfrm>
        </p:spPr>
        <p:txBody>
          <a:bodyPr>
            <a:noAutofit/>
          </a:bodyPr>
          <a:lstStyle/>
          <a:p>
            <a:r>
              <a:rPr lang="it-IT" sz="2400" dirty="0">
                <a:solidFill>
                  <a:srgbClr val="FF0000"/>
                </a:solidFill>
              </a:rPr>
              <a:t>                                The </a:t>
            </a:r>
            <a:r>
              <a:rPr lang="it-IT" sz="2400" dirty="0" err="1">
                <a:solidFill>
                  <a:srgbClr val="FF0000"/>
                </a:solidFill>
              </a:rPr>
              <a:t>Bioethics</a:t>
            </a:r>
            <a:r>
              <a:rPr lang="it-IT" sz="2400" dirty="0">
                <a:solidFill>
                  <a:srgbClr val="FF0000"/>
                </a:solidFill>
              </a:rPr>
              <a:t> </a:t>
            </a:r>
            <a:r>
              <a:rPr lang="it-IT" sz="2400" dirty="0" err="1">
                <a:solidFill>
                  <a:srgbClr val="FF0000"/>
                </a:solidFill>
              </a:rPr>
              <a:t>Laboratory</a:t>
            </a:r>
            <a:r>
              <a:rPr lang="it-IT" sz="2400" dirty="0">
                <a:solidFill>
                  <a:srgbClr val="FF0000"/>
                </a:solidFill>
              </a:rPr>
              <a:t> of Messina</a:t>
            </a:r>
          </a:p>
        </p:txBody>
      </p:sp>
      <p:sp>
        <p:nvSpPr>
          <p:cNvPr id="3" name="Segnaposto contenuto 2"/>
          <p:cNvSpPr>
            <a:spLocks noGrp="1"/>
          </p:cNvSpPr>
          <p:nvPr>
            <p:ph sz="quarter" idx="1"/>
          </p:nvPr>
        </p:nvSpPr>
        <p:spPr>
          <a:xfrm>
            <a:off x="354008" y="1198485"/>
            <a:ext cx="8503920" cy="4894811"/>
          </a:xfrm>
        </p:spPr>
        <p:txBody>
          <a:bodyPr>
            <a:normAutofit/>
          </a:bodyPr>
          <a:lstStyle/>
          <a:p>
            <a:pPr algn="just"/>
            <a:r>
              <a:rPr lang="it-IT" sz="2000" dirty="0"/>
              <a:t>The </a:t>
            </a:r>
            <a:r>
              <a:rPr lang="it-IT" sz="2000" dirty="0" err="1"/>
              <a:t>Bioethics</a:t>
            </a:r>
            <a:r>
              <a:rPr lang="it-IT" sz="2000" dirty="0"/>
              <a:t> </a:t>
            </a:r>
            <a:r>
              <a:rPr lang="it-IT" sz="2000" dirty="0" err="1"/>
              <a:t>Laboratory</a:t>
            </a:r>
            <a:r>
              <a:rPr lang="it-IT" sz="2000" dirty="0"/>
              <a:t>  </a:t>
            </a:r>
            <a:r>
              <a:rPr lang="it-IT" sz="2000" dirty="0" err="1"/>
              <a:t>was</a:t>
            </a:r>
            <a:r>
              <a:rPr lang="it-IT" sz="2000" dirty="0"/>
              <a:t> </a:t>
            </a:r>
            <a:r>
              <a:rPr lang="it-IT" sz="2000" dirty="0" err="1"/>
              <a:t>founded</a:t>
            </a:r>
            <a:r>
              <a:rPr lang="it-IT" sz="2000" dirty="0"/>
              <a:t> in 1993 in Messina , </a:t>
            </a:r>
            <a:r>
              <a:rPr lang="it-IT" sz="2000" dirty="0" err="1"/>
              <a:t>as</a:t>
            </a:r>
            <a:r>
              <a:rPr lang="it-IT" sz="2000" dirty="0"/>
              <a:t> </a:t>
            </a:r>
            <a:r>
              <a:rPr lang="it-IT" sz="2000" dirty="0" err="1"/>
              <a:t>research</a:t>
            </a:r>
            <a:r>
              <a:rPr lang="it-IT" sz="2000" dirty="0"/>
              <a:t> body of the </a:t>
            </a:r>
            <a:r>
              <a:rPr lang="it-IT" sz="2000" dirty="0" err="1"/>
              <a:t>Bioethics</a:t>
            </a:r>
            <a:r>
              <a:rPr lang="it-IT" sz="2000" dirty="0"/>
              <a:t> Committee of the Messina </a:t>
            </a:r>
            <a:r>
              <a:rPr lang="it-IT" sz="2000" dirty="0" err="1"/>
              <a:t>Catholic</a:t>
            </a:r>
            <a:r>
              <a:rPr lang="it-IT" sz="2000" dirty="0"/>
              <a:t> Doctors Association, </a:t>
            </a:r>
            <a:r>
              <a:rPr lang="it-IT" sz="2000" dirty="0" err="1"/>
              <a:t>later</a:t>
            </a:r>
            <a:r>
              <a:rPr lang="it-IT" sz="2000" dirty="0"/>
              <a:t> </a:t>
            </a:r>
            <a:r>
              <a:rPr lang="it-IT" sz="2000" dirty="0" err="1"/>
              <a:t>becoming</a:t>
            </a:r>
            <a:r>
              <a:rPr lang="it-IT" sz="2000" dirty="0"/>
              <a:t> an </a:t>
            </a:r>
            <a:r>
              <a:rPr lang="it-IT" sz="2000" dirty="0" err="1"/>
              <a:t>indipendent</a:t>
            </a:r>
            <a:r>
              <a:rPr lang="it-IT" sz="2000" dirty="0"/>
              <a:t> body. The </a:t>
            </a:r>
            <a:r>
              <a:rPr lang="it-IT" sz="2000" dirty="0" err="1"/>
              <a:t>Laboratory</a:t>
            </a:r>
            <a:r>
              <a:rPr lang="it-IT" sz="2000" dirty="0"/>
              <a:t> </a:t>
            </a:r>
            <a:r>
              <a:rPr lang="it-IT" sz="2000" dirty="0" err="1"/>
              <a:t>is</a:t>
            </a:r>
            <a:r>
              <a:rPr lang="it-IT" sz="2000" dirty="0"/>
              <a:t> </a:t>
            </a:r>
            <a:r>
              <a:rPr lang="it-IT" sz="2000" dirty="0" err="1"/>
              <a:t>based</a:t>
            </a:r>
            <a:r>
              <a:rPr lang="it-IT" sz="2000" dirty="0"/>
              <a:t> </a:t>
            </a:r>
            <a:r>
              <a:rPr lang="it-IT" sz="2000" dirty="0" err="1"/>
              <a:t>at</a:t>
            </a:r>
            <a:r>
              <a:rPr lang="it-IT" sz="2000" dirty="0"/>
              <a:t> the </a:t>
            </a:r>
            <a:r>
              <a:rPr lang="it-IT" sz="2000" dirty="0" err="1"/>
              <a:t>Theological</a:t>
            </a:r>
            <a:r>
              <a:rPr lang="it-IT" sz="2000" dirty="0"/>
              <a:t> Institute of St. Thomas of the </a:t>
            </a:r>
            <a:r>
              <a:rPr lang="it-IT" sz="2000" dirty="0" err="1"/>
              <a:t>Salesian</a:t>
            </a:r>
            <a:r>
              <a:rPr lang="it-IT" sz="2000" dirty="0"/>
              <a:t> </a:t>
            </a:r>
            <a:r>
              <a:rPr lang="it-IT" sz="2000" dirty="0" err="1"/>
              <a:t>Pontificial</a:t>
            </a:r>
            <a:r>
              <a:rPr lang="it-IT" sz="2000" dirty="0"/>
              <a:t> University. </a:t>
            </a:r>
            <a:r>
              <a:rPr lang="it-IT" sz="2000" dirty="0" err="1"/>
              <a:t>Its</a:t>
            </a:r>
            <a:r>
              <a:rPr lang="it-IT" sz="2000" dirty="0"/>
              <a:t> director </a:t>
            </a:r>
            <a:r>
              <a:rPr lang="it-IT" sz="2000" dirty="0" err="1"/>
              <a:t>has</a:t>
            </a:r>
            <a:r>
              <a:rPr lang="it-IT" sz="2000" dirty="0"/>
              <a:t> </a:t>
            </a:r>
            <a:r>
              <a:rPr lang="it-IT" sz="2000" dirty="0" err="1"/>
              <a:t>been</a:t>
            </a:r>
            <a:r>
              <a:rPr lang="it-IT" sz="2000" dirty="0"/>
              <a:t> </a:t>
            </a:r>
            <a:r>
              <a:rPr lang="it-IT" sz="2000" dirty="0" err="1"/>
              <a:t>form</a:t>
            </a:r>
            <a:r>
              <a:rPr lang="it-IT" sz="2000" dirty="0"/>
              <a:t> the </a:t>
            </a:r>
            <a:r>
              <a:rPr lang="it-IT" sz="2000" dirty="0" err="1"/>
              <a:t>beginning</a:t>
            </a:r>
            <a:r>
              <a:rPr lang="it-IT" sz="2000" dirty="0"/>
              <a:t> to </a:t>
            </a:r>
            <a:r>
              <a:rPr lang="it-IT" sz="2000" dirty="0" err="1"/>
              <a:t>today</a:t>
            </a:r>
            <a:r>
              <a:rPr lang="it-IT" sz="2000" dirty="0"/>
              <a:t> Don Giovanni Russo.</a:t>
            </a:r>
          </a:p>
          <a:p>
            <a:pPr algn="just"/>
            <a:r>
              <a:rPr lang="it-IT" sz="2000" dirty="0"/>
              <a:t>The </a:t>
            </a:r>
            <a:r>
              <a:rPr lang="it-IT" sz="2000" dirty="0" err="1"/>
              <a:t>Bioethical</a:t>
            </a:r>
            <a:r>
              <a:rPr lang="it-IT" sz="2000" dirty="0"/>
              <a:t> vision </a:t>
            </a:r>
            <a:r>
              <a:rPr lang="it-IT" sz="2000" dirty="0" err="1"/>
              <a:t>underlying</a:t>
            </a:r>
            <a:r>
              <a:rPr lang="it-IT" sz="2000" dirty="0"/>
              <a:t> the </a:t>
            </a:r>
            <a:r>
              <a:rPr lang="it-IT" sz="2000" dirty="0" err="1"/>
              <a:t>Laboratory’s</a:t>
            </a:r>
            <a:r>
              <a:rPr lang="it-IT" sz="2000" dirty="0"/>
              <a:t> activities </a:t>
            </a:r>
            <a:r>
              <a:rPr lang="it-IT" sz="2000" dirty="0" err="1"/>
              <a:t>is</a:t>
            </a:r>
            <a:r>
              <a:rPr lang="it-IT" sz="2000" dirty="0"/>
              <a:t> </a:t>
            </a:r>
            <a:r>
              <a:rPr lang="it-IT" sz="2000" dirty="0" err="1"/>
              <a:t>based</a:t>
            </a:r>
            <a:r>
              <a:rPr lang="it-IT" sz="2000" dirty="0"/>
              <a:t> on the </a:t>
            </a:r>
            <a:r>
              <a:rPr lang="it-IT" sz="2000" dirty="0" err="1"/>
              <a:t>centrality</a:t>
            </a:r>
            <a:r>
              <a:rPr lang="it-IT" sz="2000" dirty="0"/>
              <a:t> of the human </a:t>
            </a:r>
            <a:r>
              <a:rPr lang="it-IT" sz="2000" dirty="0" err="1"/>
              <a:t>person</a:t>
            </a:r>
            <a:r>
              <a:rPr lang="it-IT" sz="2000" dirty="0"/>
              <a:t>, on </a:t>
            </a:r>
            <a:r>
              <a:rPr lang="it-IT" sz="2000" dirty="0" err="1"/>
              <a:t>respect</a:t>
            </a:r>
            <a:r>
              <a:rPr lang="it-IT" sz="2000" dirty="0"/>
              <a:t>  for human </a:t>
            </a:r>
            <a:r>
              <a:rPr lang="it-IT" sz="2000" dirty="0" err="1"/>
              <a:t>rights</a:t>
            </a:r>
            <a:r>
              <a:rPr lang="it-IT" sz="2000" dirty="0"/>
              <a:t> and on a </a:t>
            </a:r>
            <a:r>
              <a:rPr lang="it-IT" sz="2000" dirty="0" err="1"/>
              <a:t>Potterian</a:t>
            </a:r>
            <a:r>
              <a:rPr lang="it-IT" sz="2000" dirty="0"/>
              <a:t>, «global» </a:t>
            </a:r>
            <a:r>
              <a:rPr lang="it-IT" sz="2000" dirty="0" err="1"/>
              <a:t>perspective</a:t>
            </a:r>
            <a:r>
              <a:rPr lang="it-IT" sz="2000" dirty="0"/>
              <a:t> of </a:t>
            </a:r>
            <a:r>
              <a:rPr lang="it-IT" sz="2000" dirty="0" err="1"/>
              <a:t>bioethics</a:t>
            </a:r>
            <a:r>
              <a:rPr lang="it-IT" sz="2000" dirty="0"/>
              <a:t>.</a:t>
            </a:r>
          </a:p>
          <a:p>
            <a:pPr algn="just"/>
            <a:r>
              <a:rPr lang="it-IT" sz="2000" dirty="0"/>
              <a:t>The </a:t>
            </a:r>
            <a:r>
              <a:rPr lang="it-IT" sz="2000" dirty="0" err="1"/>
              <a:t>Laboratory</a:t>
            </a:r>
            <a:r>
              <a:rPr lang="it-IT" sz="2000" dirty="0"/>
              <a:t> </a:t>
            </a:r>
            <a:r>
              <a:rPr lang="it-IT" sz="2000" dirty="0" err="1"/>
              <a:t>has</a:t>
            </a:r>
            <a:r>
              <a:rPr lang="it-IT" sz="2000" dirty="0"/>
              <a:t> </a:t>
            </a:r>
            <a:r>
              <a:rPr lang="it-IT" sz="2000" dirty="0" err="1"/>
              <a:t>carried</a:t>
            </a:r>
            <a:r>
              <a:rPr lang="it-IT" sz="2000" dirty="0"/>
              <a:t> out </a:t>
            </a:r>
            <a:r>
              <a:rPr lang="it-IT" sz="2000" dirty="0" err="1"/>
              <a:t>many</a:t>
            </a:r>
            <a:r>
              <a:rPr lang="it-IT" sz="2000" dirty="0"/>
              <a:t> activities in the field of </a:t>
            </a:r>
            <a:r>
              <a:rPr lang="it-IT" sz="2000" dirty="0" err="1"/>
              <a:t>research</a:t>
            </a:r>
            <a:r>
              <a:rPr lang="it-IT" sz="2000" dirty="0"/>
              <a:t> and training, giving rise to the </a:t>
            </a:r>
            <a:r>
              <a:rPr lang="it-IT" sz="2000" dirty="0" err="1"/>
              <a:t>Higher</a:t>
            </a:r>
            <a:r>
              <a:rPr lang="it-IT" sz="2000" dirty="0"/>
              <a:t> School of </a:t>
            </a:r>
            <a:r>
              <a:rPr lang="it-IT" sz="2000" dirty="0" err="1"/>
              <a:t>Specialization</a:t>
            </a:r>
            <a:r>
              <a:rPr lang="it-IT" sz="2000" dirty="0"/>
              <a:t> in </a:t>
            </a:r>
            <a:r>
              <a:rPr lang="it-IT" sz="2000" dirty="0" err="1"/>
              <a:t>bioethics</a:t>
            </a:r>
            <a:r>
              <a:rPr lang="it-IT" sz="2000" dirty="0"/>
              <a:t> and  </a:t>
            </a:r>
            <a:r>
              <a:rPr lang="it-IT" sz="2000" dirty="0" err="1"/>
              <a:t>Sexology</a:t>
            </a:r>
            <a:r>
              <a:rPr lang="it-IT" sz="2000" dirty="0"/>
              <a:t>, </a:t>
            </a:r>
            <a:r>
              <a:rPr lang="it-IT" sz="2000" dirty="0" err="1"/>
              <a:t>whitin</a:t>
            </a:r>
            <a:r>
              <a:rPr lang="it-IT" sz="2000" dirty="0"/>
              <a:t> </a:t>
            </a:r>
            <a:r>
              <a:rPr lang="it-IT" sz="2000" dirty="0" err="1"/>
              <a:t>which</a:t>
            </a:r>
            <a:r>
              <a:rPr lang="it-IT" sz="2000" dirty="0"/>
              <a:t> </a:t>
            </a:r>
            <a:r>
              <a:rPr lang="it-IT" sz="2000" dirty="0" err="1"/>
              <a:t>two</a:t>
            </a:r>
            <a:r>
              <a:rPr lang="it-IT" sz="2000" dirty="0"/>
              <a:t> Masters in </a:t>
            </a:r>
            <a:r>
              <a:rPr lang="it-IT" sz="2000" dirty="0" err="1"/>
              <a:t>Bioethics</a:t>
            </a:r>
            <a:r>
              <a:rPr lang="it-IT" sz="2000" dirty="0"/>
              <a:t> and </a:t>
            </a:r>
            <a:r>
              <a:rPr lang="it-IT" sz="2000" dirty="0" err="1"/>
              <a:t>Sexology</a:t>
            </a:r>
            <a:r>
              <a:rPr lang="it-IT" sz="2000" dirty="0"/>
              <a:t> </a:t>
            </a:r>
            <a:r>
              <a:rPr lang="it-IT" sz="2000" dirty="0" err="1"/>
              <a:t>were</a:t>
            </a:r>
            <a:r>
              <a:rPr lang="it-IT" sz="2000" dirty="0"/>
              <a:t> </a:t>
            </a:r>
            <a:r>
              <a:rPr lang="it-IT" sz="2000" dirty="0" err="1"/>
              <a:t>born</a:t>
            </a:r>
            <a:r>
              <a:rPr lang="it-IT" sz="2000" dirty="0"/>
              <a:t>, one lasting </a:t>
            </a:r>
            <a:r>
              <a:rPr lang="it-IT" sz="2000" dirty="0" err="1"/>
              <a:t>two</a:t>
            </a:r>
            <a:r>
              <a:rPr lang="it-IT" sz="2000" dirty="0"/>
              <a:t> </a:t>
            </a:r>
            <a:r>
              <a:rPr lang="it-IT" sz="2000" dirty="0" err="1"/>
              <a:t>years</a:t>
            </a:r>
            <a:r>
              <a:rPr lang="it-IT" sz="2000" dirty="0"/>
              <a:t> and the </a:t>
            </a:r>
            <a:r>
              <a:rPr lang="it-IT" sz="2000" dirty="0" err="1"/>
              <a:t>other</a:t>
            </a:r>
            <a:r>
              <a:rPr lang="it-IT" sz="2000" dirty="0"/>
              <a:t> of </a:t>
            </a:r>
            <a:r>
              <a:rPr lang="it-IT" sz="2000" dirty="0" err="1"/>
              <a:t>annual</a:t>
            </a:r>
            <a:r>
              <a:rPr lang="it-IT" sz="2000" dirty="0"/>
              <a:t> duration.</a:t>
            </a:r>
          </a:p>
          <a:p>
            <a:pPr algn="just"/>
            <a:r>
              <a:rPr lang="it-IT" sz="2000" dirty="0" err="1"/>
              <a:t>Several</a:t>
            </a:r>
            <a:r>
              <a:rPr lang="it-IT" sz="2000" dirty="0"/>
              <a:t> conferences </a:t>
            </a:r>
            <a:r>
              <a:rPr lang="it-IT" sz="2000" dirty="0" err="1"/>
              <a:t>took</a:t>
            </a:r>
            <a:r>
              <a:rPr lang="it-IT" sz="2000" dirty="0"/>
              <a:t> place. </a:t>
            </a:r>
            <a:r>
              <a:rPr lang="it-IT" sz="2000" dirty="0" err="1"/>
              <a:t>Many</a:t>
            </a:r>
            <a:r>
              <a:rPr lang="it-IT" sz="2000" dirty="0"/>
              <a:t> </a:t>
            </a:r>
            <a:r>
              <a:rPr lang="it-IT" sz="2000" dirty="0" err="1"/>
              <a:t>pubblications</a:t>
            </a:r>
            <a:r>
              <a:rPr lang="it-IT" sz="2000" dirty="0"/>
              <a:t> </a:t>
            </a:r>
            <a:r>
              <a:rPr lang="it-IT" sz="2000" dirty="0" err="1"/>
              <a:t>collected</a:t>
            </a:r>
            <a:r>
              <a:rPr lang="it-IT" sz="2000" dirty="0"/>
              <a:t> </a:t>
            </a:r>
            <a:r>
              <a:rPr lang="it-IT" sz="2000" dirty="0" err="1"/>
              <a:t>especially</a:t>
            </a:r>
            <a:r>
              <a:rPr lang="it-IT" sz="2000" dirty="0"/>
              <a:t> in the </a:t>
            </a:r>
            <a:r>
              <a:rPr lang="it-IT" sz="2000" dirty="0" err="1"/>
              <a:t>series</a:t>
            </a:r>
            <a:r>
              <a:rPr lang="it-IT" sz="2000" dirty="0"/>
              <a:t> « Culture and life», «</a:t>
            </a:r>
            <a:r>
              <a:rPr lang="it-IT" sz="2000" dirty="0" err="1"/>
              <a:t>Soldarity</a:t>
            </a:r>
            <a:r>
              <a:rPr lang="it-IT" sz="2000" dirty="0"/>
              <a:t> </a:t>
            </a:r>
            <a:r>
              <a:rPr lang="it-IT" sz="2000" dirty="0" err="1"/>
              <a:t>Bioethics</a:t>
            </a:r>
            <a:r>
              <a:rPr lang="it-IT" sz="2000" dirty="0"/>
              <a:t>», «</a:t>
            </a:r>
            <a:r>
              <a:rPr lang="it-IT" sz="2000" dirty="0" err="1"/>
              <a:t>Evangelium</a:t>
            </a:r>
            <a:r>
              <a:rPr lang="it-IT" sz="2000" dirty="0"/>
              <a:t> Vitae».</a:t>
            </a:r>
          </a:p>
          <a:p>
            <a:pPr algn="just"/>
            <a:endParaRPr lang="it-IT" sz="2000" dirty="0"/>
          </a:p>
        </p:txBody>
      </p:sp>
    </p:spTree>
    <p:extLst>
      <p:ext uri="{BB962C8B-B14F-4D97-AF65-F5344CB8AC3E}">
        <p14:creationId xmlns:p14="http://schemas.microsoft.com/office/powerpoint/2010/main" val="68431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026" name="Rectangle 2"/>
          <p:cNvSpPr>
            <a:spLocks noGrp="1" noChangeArrowheads="1"/>
          </p:cNvSpPr>
          <p:nvPr>
            <p:ph type="title" idx="4294967295"/>
          </p:nvPr>
        </p:nvSpPr>
        <p:spPr>
          <a:xfrm>
            <a:off x="467544" y="357351"/>
            <a:ext cx="7304856" cy="695385"/>
          </a:xfrm>
        </p:spPr>
        <p:txBody>
          <a:bodyPr>
            <a:normAutofit fontScale="90000"/>
          </a:bodyPr>
          <a:lstStyle/>
          <a:p>
            <a:pPr algn="ctr"/>
            <a:r>
              <a:rPr lang="it-IT" sz="3200" dirty="0">
                <a:solidFill>
                  <a:srgbClr val="FF0000"/>
                </a:solidFill>
              </a:rPr>
              <a:t>         The second </a:t>
            </a:r>
            <a:r>
              <a:rPr lang="it-IT" sz="3200" dirty="0" err="1">
                <a:solidFill>
                  <a:srgbClr val="FF0000"/>
                </a:solidFill>
              </a:rPr>
              <a:t>phase</a:t>
            </a:r>
            <a:r>
              <a:rPr lang="it-IT" sz="3200" dirty="0">
                <a:solidFill>
                  <a:srgbClr val="FF0000"/>
                </a:solidFill>
              </a:rPr>
              <a:t>: </a:t>
            </a:r>
            <a:r>
              <a:rPr lang="it-IT" sz="3200" dirty="0" err="1">
                <a:solidFill>
                  <a:srgbClr val="FF0000"/>
                </a:solidFill>
              </a:rPr>
              <a:t>starting</a:t>
            </a:r>
            <a:r>
              <a:rPr lang="it-IT" sz="3200" dirty="0">
                <a:solidFill>
                  <a:srgbClr val="FF0000"/>
                </a:solidFill>
              </a:rPr>
              <a:t>  from  the ’90s</a:t>
            </a:r>
            <a:endParaRPr lang="it-IT" sz="2700" i="1" dirty="0">
              <a:solidFill>
                <a:srgbClr val="FF0000"/>
              </a:solidFill>
            </a:endParaRPr>
          </a:p>
        </p:txBody>
      </p:sp>
      <p:sp>
        <p:nvSpPr>
          <p:cNvPr id="1027" name="Rectangle 3"/>
          <p:cNvSpPr>
            <a:spLocks noGrp="1" noChangeArrowheads="1"/>
          </p:cNvSpPr>
          <p:nvPr>
            <p:ph type="body" idx="4294967295"/>
          </p:nvPr>
        </p:nvSpPr>
        <p:spPr>
          <a:xfrm>
            <a:off x="251520" y="1052736"/>
            <a:ext cx="8064896" cy="5156040"/>
          </a:xfrm>
        </p:spPr>
        <p:txBody>
          <a:bodyPr>
            <a:noAutofit/>
          </a:bodyPr>
          <a:lstStyle/>
          <a:p>
            <a:pPr algn="just"/>
            <a:endParaRPr lang="it-IT" sz="1800" dirty="0"/>
          </a:p>
          <a:p>
            <a:pPr algn="just"/>
            <a:r>
              <a:rPr lang="it-IT" sz="2000" dirty="0" err="1"/>
              <a:t>Since</a:t>
            </a:r>
            <a:r>
              <a:rPr lang="it-IT" sz="2000" dirty="0"/>
              <a:t> the ‘90s </a:t>
            </a:r>
            <a:r>
              <a:rPr lang="it-IT" sz="2000" dirty="0" err="1"/>
              <a:t>we</a:t>
            </a:r>
            <a:r>
              <a:rPr lang="it-IT" sz="2000" dirty="0"/>
              <a:t> </a:t>
            </a:r>
            <a:r>
              <a:rPr lang="it-IT" sz="2000" dirty="0" err="1"/>
              <a:t>have</a:t>
            </a:r>
            <a:r>
              <a:rPr lang="it-IT" sz="2000" dirty="0"/>
              <a:t> a more </a:t>
            </a:r>
            <a:r>
              <a:rPr lang="it-IT" sz="2000" dirty="0" err="1"/>
              <a:t>structured</a:t>
            </a:r>
            <a:r>
              <a:rPr lang="it-IT" sz="2000" dirty="0"/>
              <a:t>, </a:t>
            </a:r>
            <a:r>
              <a:rPr lang="it-IT" sz="2000" dirty="0" err="1"/>
              <a:t>institutional</a:t>
            </a:r>
            <a:r>
              <a:rPr lang="it-IT" sz="2000" dirty="0"/>
              <a:t>  </a:t>
            </a:r>
            <a:r>
              <a:rPr lang="it-IT" sz="2000" dirty="0" err="1"/>
              <a:t>phase</a:t>
            </a:r>
            <a:endParaRPr lang="it-IT" sz="2000" dirty="0"/>
          </a:p>
          <a:p>
            <a:pPr algn="just"/>
            <a:r>
              <a:rPr lang="en-US" sz="2000" dirty="0">
                <a:solidFill>
                  <a:srgbClr val="1C2024"/>
                </a:solidFill>
              </a:rPr>
              <a:t>T</a:t>
            </a:r>
            <a:r>
              <a:rPr lang="en-US" sz="2000" b="0" i="0" dirty="0">
                <a:solidFill>
                  <a:srgbClr val="1C2024"/>
                </a:solidFill>
                <a:effectLst/>
              </a:rPr>
              <a:t>he Italian Committee for Bioethics (ICB) was established by a decree signed by the President of the Council of Ministers, with the task of expressing opinions, and also for the purpose of preparing legislative acts, to address the ethical and legal problems that may arise as a result of the progress in scientific research and technological applications on life ( the first President was Adriano </a:t>
            </a:r>
            <a:r>
              <a:rPr lang="en-US" sz="2000" b="0" i="0" dirty="0" err="1">
                <a:solidFill>
                  <a:srgbClr val="1C2024"/>
                </a:solidFill>
                <a:effectLst/>
              </a:rPr>
              <a:t>Bompiani</a:t>
            </a:r>
            <a:r>
              <a:rPr lang="en-US" sz="2000" b="0" i="0" dirty="0">
                <a:solidFill>
                  <a:srgbClr val="1C2024"/>
                </a:solidFill>
                <a:effectLst/>
              </a:rPr>
              <a:t>).</a:t>
            </a:r>
          </a:p>
          <a:p>
            <a:pPr algn="just"/>
            <a:r>
              <a:rPr lang="en-US" sz="2000" dirty="0">
                <a:solidFill>
                  <a:srgbClr val="1C2024"/>
                </a:solidFill>
              </a:rPr>
              <a:t>The chair of Bioethics was established at the Catholic University of Rome  ( Professor Elio </a:t>
            </a:r>
            <a:r>
              <a:rPr lang="en-US" sz="2000" dirty="0" err="1">
                <a:solidFill>
                  <a:srgbClr val="1C2024"/>
                </a:solidFill>
              </a:rPr>
              <a:t>Sgreccia</a:t>
            </a:r>
            <a:r>
              <a:rPr lang="en-US" sz="2000" dirty="0">
                <a:solidFill>
                  <a:srgbClr val="1C2024"/>
                </a:solidFill>
              </a:rPr>
              <a:t>).</a:t>
            </a:r>
          </a:p>
          <a:p>
            <a:pPr algn="just"/>
            <a:r>
              <a:rPr lang="en-US" sz="2000" dirty="0">
                <a:solidFill>
                  <a:srgbClr val="1C2024"/>
                </a:solidFill>
              </a:rPr>
              <a:t>The first chair of Bioethics at the state university was held at the University of Messina ( Professor Demetrio </a:t>
            </a:r>
            <a:r>
              <a:rPr lang="en-US" sz="2000" dirty="0" err="1">
                <a:solidFill>
                  <a:srgbClr val="1C2024"/>
                </a:solidFill>
              </a:rPr>
              <a:t>Neri</a:t>
            </a:r>
            <a:r>
              <a:rPr lang="en-US" sz="2000" dirty="0">
                <a:solidFill>
                  <a:srgbClr val="1C2024"/>
                </a:solidFill>
              </a:rPr>
              <a:t>).</a:t>
            </a:r>
          </a:p>
          <a:p>
            <a:pPr algn="just"/>
            <a:r>
              <a:rPr lang="en-US" sz="2000" dirty="0">
                <a:solidFill>
                  <a:srgbClr val="1C2024"/>
                </a:solidFill>
              </a:rPr>
              <a:t>The first PhD in Bioethics was established at the University of Genoa (Coordinator Professor Michele Schiavone).</a:t>
            </a:r>
          </a:p>
          <a:p>
            <a:pPr algn="just"/>
            <a:endParaRPr lang="it-IT"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026" name="Rectangle 2"/>
          <p:cNvSpPr>
            <a:spLocks noGrp="1" noChangeArrowheads="1"/>
          </p:cNvSpPr>
          <p:nvPr>
            <p:ph type="title" idx="4294967295"/>
          </p:nvPr>
        </p:nvSpPr>
        <p:spPr>
          <a:xfrm>
            <a:off x="467544" y="649225"/>
            <a:ext cx="7304856" cy="619533"/>
          </a:xfrm>
        </p:spPr>
        <p:txBody>
          <a:bodyPr>
            <a:normAutofit/>
          </a:bodyPr>
          <a:lstStyle/>
          <a:p>
            <a:pPr algn="ctr"/>
            <a:r>
              <a:rPr lang="it-IT" sz="3200" dirty="0">
                <a:solidFill>
                  <a:srgbClr val="FF0000"/>
                </a:solidFill>
              </a:rPr>
              <a:t>         </a:t>
            </a:r>
            <a:r>
              <a:rPr lang="it-IT" sz="2700" dirty="0">
                <a:solidFill>
                  <a:srgbClr val="FF0000"/>
                </a:solidFill>
              </a:rPr>
              <a:t>The </a:t>
            </a:r>
            <a:r>
              <a:rPr lang="it-IT" sz="2700" dirty="0" err="1">
                <a:solidFill>
                  <a:srgbClr val="FF0000"/>
                </a:solidFill>
              </a:rPr>
              <a:t>debate</a:t>
            </a:r>
            <a:r>
              <a:rPr lang="it-IT" sz="2700" dirty="0">
                <a:solidFill>
                  <a:srgbClr val="FF0000"/>
                </a:solidFill>
              </a:rPr>
              <a:t> </a:t>
            </a:r>
            <a:r>
              <a:rPr lang="it-IT" sz="2700" dirty="0" err="1">
                <a:solidFill>
                  <a:srgbClr val="FF0000"/>
                </a:solidFill>
              </a:rPr>
              <a:t>between</a:t>
            </a:r>
            <a:r>
              <a:rPr lang="it-IT" sz="2700" dirty="0">
                <a:solidFill>
                  <a:srgbClr val="FF0000"/>
                </a:solidFill>
              </a:rPr>
              <a:t> </a:t>
            </a:r>
            <a:r>
              <a:rPr lang="it-IT" sz="2700" dirty="0" err="1">
                <a:solidFill>
                  <a:srgbClr val="FF0000"/>
                </a:solidFill>
              </a:rPr>
              <a:t>Catholics</a:t>
            </a:r>
            <a:r>
              <a:rPr lang="it-IT" sz="2700" dirty="0">
                <a:solidFill>
                  <a:srgbClr val="FF0000"/>
                </a:solidFill>
              </a:rPr>
              <a:t> and </a:t>
            </a:r>
            <a:r>
              <a:rPr lang="it-IT" sz="2700" dirty="0" err="1">
                <a:solidFill>
                  <a:srgbClr val="FF0000"/>
                </a:solidFill>
              </a:rPr>
              <a:t>lay</a:t>
            </a:r>
            <a:r>
              <a:rPr lang="it-IT" sz="2700" dirty="0">
                <a:solidFill>
                  <a:srgbClr val="FF0000"/>
                </a:solidFill>
              </a:rPr>
              <a:t> people</a:t>
            </a:r>
            <a:endParaRPr lang="it-IT" sz="2700" i="1" dirty="0">
              <a:solidFill>
                <a:srgbClr val="FF0000"/>
              </a:solidFill>
            </a:endParaRPr>
          </a:p>
        </p:txBody>
      </p:sp>
      <p:sp>
        <p:nvSpPr>
          <p:cNvPr id="1027" name="Rectangle 3"/>
          <p:cNvSpPr>
            <a:spLocks noGrp="1" noChangeArrowheads="1"/>
          </p:cNvSpPr>
          <p:nvPr>
            <p:ph type="body" idx="4294967295"/>
          </p:nvPr>
        </p:nvSpPr>
        <p:spPr>
          <a:xfrm>
            <a:off x="251520" y="1268759"/>
            <a:ext cx="8064896" cy="4940016"/>
          </a:xfrm>
        </p:spPr>
        <p:txBody>
          <a:bodyPr>
            <a:noAutofit/>
          </a:bodyPr>
          <a:lstStyle/>
          <a:p>
            <a:pPr algn="just"/>
            <a:r>
              <a:rPr lang="it-IT" sz="2000" dirty="0"/>
              <a:t>The </a:t>
            </a:r>
            <a:r>
              <a:rPr lang="it-IT" sz="2000" dirty="0" err="1"/>
              <a:t>debate</a:t>
            </a:r>
            <a:r>
              <a:rPr lang="it-IT" sz="2000" dirty="0"/>
              <a:t> </a:t>
            </a:r>
            <a:r>
              <a:rPr lang="it-IT" sz="2000" dirty="0" err="1"/>
              <a:t>between</a:t>
            </a:r>
            <a:r>
              <a:rPr lang="it-IT" sz="2000" dirty="0"/>
              <a:t> </a:t>
            </a:r>
            <a:r>
              <a:rPr lang="it-IT" sz="2000" dirty="0" err="1"/>
              <a:t>Catholics</a:t>
            </a:r>
            <a:r>
              <a:rPr lang="it-IT" sz="2000" dirty="0"/>
              <a:t> and </a:t>
            </a:r>
            <a:r>
              <a:rPr lang="it-IT" sz="2000" dirty="0" err="1"/>
              <a:t>lay</a:t>
            </a:r>
            <a:r>
              <a:rPr lang="it-IT" sz="2000" dirty="0"/>
              <a:t> people </a:t>
            </a:r>
            <a:r>
              <a:rPr lang="it-IT" sz="2000" dirty="0" err="1"/>
              <a:t>marks</a:t>
            </a:r>
            <a:r>
              <a:rPr lang="it-IT" sz="2000" dirty="0"/>
              <a:t> </a:t>
            </a:r>
            <a:r>
              <a:rPr lang="it-IT" sz="2000" dirty="0" err="1"/>
              <a:t>italian</a:t>
            </a:r>
            <a:r>
              <a:rPr lang="it-IT" sz="2000" dirty="0"/>
              <a:t> </a:t>
            </a:r>
            <a:r>
              <a:rPr lang="it-IT" sz="2000" dirty="0" err="1"/>
              <a:t>bioethics</a:t>
            </a:r>
            <a:r>
              <a:rPr lang="it-IT" sz="2000" dirty="0"/>
              <a:t> from the </a:t>
            </a:r>
            <a:r>
              <a:rPr lang="it-IT" sz="2000" dirty="0" err="1"/>
              <a:t>very</a:t>
            </a:r>
            <a:r>
              <a:rPr lang="it-IT" sz="2000" dirty="0"/>
              <a:t> </a:t>
            </a:r>
            <a:r>
              <a:rPr lang="it-IT" sz="2000" dirty="0" err="1"/>
              <a:t>begining</a:t>
            </a:r>
            <a:r>
              <a:rPr lang="it-IT" sz="2000" dirty="0"/>
              <a:t>. </a:t>
            </a:r>
            <a:r>
              <a:rPr lang="it-IT" sz="2000" dirty="0" err="1"/>
              <a:t>This</a:t>
            </a:r>
            <a:r>
              <a:rPr lang="it-IT" sz="2000" dirty="0"/>
              <a:t> </a:t>
            </a:r>
            <a:r>
              <a:rPr lang="it-IT" sz="2000" dirty="0" err="1"/>
              <a:t>debate</a:t>
            </a:r>
            <a:r>
              <a:rPr lang="it-IT" sz="2000" dirty="0"/>
              <a:t> </a:t>
            </a:r>
            <a:r>
              <a:rPr lang="it-IT" sz="2000" dirty="0" err="1"/>
              <a:t>is</a:t>
            </a:r>
            <a:r>
              <a:rPr lang="it-IT" sz="2000" dirty="0"/>
              <a:t> </a:t>
            </a:r>
            <a:r>
              <a:rPr lang="it-IT" sz="2000" dirty="0" err="1"/>
              <a:t>lively</a:t>
            </a:r>
            <a:r>
              <a:rPr lang="it-IT" sz="2000" dirty="0"/>
              <a:t>, </a:t>
            </a:r>
            <a:r>
              <a:rPr lang="it-IT" sz="2000" dirty="0" err="1"/>
              <a:t>but</a:t>
            </a:r>
            <a:r>
              <a:rPr lang="it-IT" sz="2000" dirty="0"/>
              <a:t> </a:t>
            </a:r>
            <a:r>
              <a:rPr lang="it-IT" sz="2000" dirty="0" err="1"/>
              <a:t>also</a:t>
            </a:r>
            <a:r>
              <a:rPr lang="it-IT" sz="2000" dirty="0"/>
              <a:t>  </a:t>
            </a:r>
            <a:r>
              <a:rPr lang="it-IT" sz="2000" dirty="0" err="1"/>
              <a:t>often</a:t>
            </a:r>
            <a:r>
              <a:rPr lang="it-IT" sz="2000" dirty="0"/>
              <a:t> </a:t>
            </a:r>
            <a:r>
              <a:rPr lang="it-IT" sz="2000" dirty="0" err="1"/>
              <a:t>conflicting</a:t>
            </a:r>
            <a:r>
              <a:rPr lang="it-IT" sz="2000" dirty="0"/>
              <a:t> and </a:t>
            </a:r>
            <a:r>
              <a:rPr lang="it-IT" sz="2000" dirty="0" err="1"/>
              <a:t>ideological</a:t>
            </a:r>
            <a:r>
              <a:rPr lang="it-IT" sz="2000" dirty="0"/>
              <a:t> ( </a:t>
            </a:r>
            <a:r>
              <a:rPr lang="it-IT" sz="2000" dirty="0" err="1"/>
              <a:t>see</a:t>
            </a:r>
            <a:r>
              <a:rPr lang="it-IT" sz="2000" dirty="0"/>
              <a:t> G. Fornero, </a:t>
            </a:r>
            <a:r>
              <a:rPr lang="it-IT" sz="2000" i="1" dirty="0"/>
              <a:t>Bioetica cattolica e bioetica laica</a:t>
            </a:r>
            <a:r>
              <a:rPr lang="it-IT" sz="2000" dirty="0"/>
              <a:t>, Mondadori 2005). </a:t>
            </a:r>
          </a:p>
          <a:p>
            <a:pPr algn="just"/>
            <a:r>
              <a:rPr lang="it-IT" sz="2000" dirty="0"/>
              <a:t>The </a:t>
            </a:r>
            <a:r>
              <a:rPr lang="it-IT" sz="2000" dirty="0" err="1"/>
              <a:t>Catholic</a:t>
            </a:r>
            <a:r>
              <a:rPr lang="it-IT" sz="2000" dirty="0"/>
              <a:t> world </a:t>
            </a:r>
            <a:r>
              <a:rPr lang="it-IT" sz="2000" dirty="0" err="1"/>
              <a:t>begins</a:t>
            </a:r>
            <a:r>
              <a:rPr lang="it-IT" sz="2000" dirty="0"/>
              <a:t> </a:t>
            </a:r>
            <a:r>
              <a:rPr lang="it-IT" sz="2000" dirty="0" err="1"/>
              <a:t>earlier</a:t>
            </a:r>
            <a:r>
              <a:rPr lang="it-IT" sz="2000" dirty="0"/>
              <a:t> with cultural promotion </a:t>
            </a:r>
            <a:r>
              <a:rPr lang="it-IT" sz="2000" dirty="0" err="1"/>
              <a:t>initiatives</a:t>
            </a:r>
            <a:r>
              <a:rPr lang="it-IT" sz="2000" dirty="0"/>
              <a:t> and </a:t>
            </a:r>
            <a:r>
              <a:rPr lang="it-IT" sz="2000" dirty="0" err="1"/>
              <a:t>institutional</a:t>
            </a:r>
            <a:r>
              <a:rPr lang="it-IT" sz="2000" dirty="0"/>
              <a:t> </a:t>
            </a:r>
            <a:r>
              <a:rPr lang="it-IT" sz="2000" dirty="0" err="1"/>
              <a:t>committments</a:t>
            </a:r>
            <a:r>
              <a:rPr lang="it-IT" sz="2000" dirty="0"/>
              <a:t> (</a:t>
            </a:r>
            <a:r>
              <a:rPr lang="it-IT" sz="2000" dirty="0" err="1"/>
              <a:t>see</a:t>
            </a:r>
            <a:r>
              <a:rPr lang="it-IT" sz="2000" dirty="0"/>
              <a:t> in </a:t>
            </a:r>
            <a:r>
              <a:rPr lang="it-IT" sz="2000" dirty="0" err="1"/>
              <a:t>particular</a:t>
            </a:r>
            <a:r>
              <a:rPr lang="it-IT" sz="2000" dirty="0"/>
              <a:t> the activities of the Institute of </a:t>
            </a:r>
            <a:r>
              <a:rPr lang="it-IT" sz="2000" dirty="0" err="1"/>
              <a:t>Bioethics</a:t>
            </a:r>
            <a:r>
              <a:rPr lang="it-IT" sz="2000" dirty="0"/>
              <a:t> </a:t>
            </a:r>
            <a:r>
              <a:rPr lang="it-IT" sz="2000" dirty="0" err="1"/>
              <a:t>at</a:t>
            </a:r>
            <a:r>
              <a:rPr lang="it-IT" sz="2000" dirty="0"/>
              <a:t> the </a:t>
            </a:r>
            <a:r>
              <a:rPr lang="it-IT" sz="2000" dirty="0" err="1"/>
              <a:t>Catholic</a:t>
            </a:r>
            <a:r>
              <a:rPr lang="it-IT" sz="2000" dirty="0"/>
              <a:t> University of Rome, </a:t>
            </a:r>
            <a:r>
              <a:rPr lang="it-IT" sz="2000" dirty="0" err="1"/>
              <a:t>but</a:t>
            </a:r>
            <a:r>
              <a:rPr lang="it-IT" sz="2000" dirty="0"/>
              <a:t> </a:t>
            </a:r>
            <a:r>
              <a:rPr lang="it-IT" sz="2000" dirty="0" err="1"/>
              <a:t>also</a:t>
            </a:r>
            <a:r>
              <a:rPr lang="it-IT" sz="2000" dirty="0"/>
              <a:t> the projects </a:t>
            </a:r>
            <a:r>
              <a:rPr lang="it-IT" sz="2000" dirty="0" err="1"/>
              <a:t>at</a:t>
            </a:r>
            <a:r>
              <a:rPr lang="it-IT" sz="2000" dirty="0"/>
              <a:t> the San Raffaele Hospital Scientific Institute  and </a:t>
            </a:r>
            <a:r>
              <a:rPr lang="it-IT" sz="2000" dirty="0" err="1"/>
              <a:t>at</a:t>
            </a:r>
            <a:r>
              <a:rPr lang="it-IT" sz="2000" dirty="0"/>
              <a:t> the Lanza Foundation)</a:t>
            </a:r>
          </a:p>
          <a:p>
            <a:pPr algn="just"/>
            <a:r>
              <a:rPr lang="it-IT" sz="2000" dirty="0"/>
              <a:t>The </a:t>
            </a:r>
            <a:r>
              <a:rPr lang="it-IT" sz="2000" dirty="0" err="1"/>
              <a:t>secular</a:t>
            </a:r>
            <a:r>
              <a:rPr lang="it-IT" sz="2000" dirty="0"/>
              <a:t> world </a:t>
            </a:r>
            <a:r>
              <a:rPr lang="it-IT" sz="2000" dirty="0" err="1"/>
              <a:t>moves</a:t>
            </a:r>
            <a:r>
              <a:rPr lang="it-IT" sz="2000" dirty="0"/>
              <a:t> a </a:t>
            </a:r>
            <a:r>
              <a:rPr lang="it-IT" sz="2000" dirty="0" err="1"/>
              <a:t>little</a:t>
            </a:r>
            <a:r>
              <a:rPr lang="it-IT" sz="2000" dirty="0"/>
              <a:t> </a:t>
            </a:r>
            <a:r>
              <a:rPr lang="it-IT" sz="2000" dirty="0" err="1"/>
              <a:t>later</a:t>
            </a:r>
            <a:r>
              <a:rPr lang="it-IT" sz="2000" dirty="0"/>
              <a:t> and more </a:t>
            </a:r>
            <a:r>
              <a:rPr lang="it-IT" sz="2000" dirty="0" err="1"/>
              <a:t>slowly</a:t>
            </a:r>
            <a:r>
              <a:rPr lang="it-IT" sz="2000" dirty="0"/>
              <a:t>, </a:t>
            </a:r>
            <a:r>
              <a:rPr lang="it-IT" sz="2000" dirty="0" err="1"/>
              <a:t>especially</a:t>
            </a:r>
            <a:r>
              <a:rPr lang="it-IT" sz="2000" dirty="0"/>
              <a:t> on the </a:t>
            </a:r>
            <a:r>
              <a:rPr lang="it-IT" sz="2000" dirty="0" err="1"/>
              <a:t>institutional</a:t>
            </a:r>
            <a:r>
              <a:rPr lang="it-IT" sz="2000" dirty="0"/>
              <a:t> </a:t>
            </a:r>
            <a:r>
              <a:rPr lang="it-IT" sz="2000" dirty="0" err="1"/>
              <a:t>level</a:t>
            </a:r>
            <a:r>
              <a:rPr lang="it-IT" sz="2000" dirty="0"/>
              <a:t> ( </a:t>
            </a:r>
            <a:r>
              <a:rPr lang="it-IT" sz="2000" dirty="0" err="1"/>
              <a:t>see</a:t>
            </a:r>
            <a:r>
              <a:rPr lang="it-IT" sz="2000" dirty="0"/>
              <a:t> in </a:t>
            </a:r>
            <a:r>
              <a:rPr lang="it-IT" sz="2000" dirty="0" err="1"/>
              <a:t>particular</a:t>
            </a:r>
            <a:r>
              <a:rPr lang="it-IT" sz="2000" dirty="0"/>
              <a:t> the activities of </a:t>
            </a:r>
            <a:r>
              <a:rPr lang="it-IT" sz="2000" dirty="0" err="1"/>
              <a:t>Politeia</a:t>
            </a:r>
            <a:r>
              <a:rPr lang="it-IT" sz="2000" dirty="0"/>
              <a:t> ) </a:t>
            </a:r>
          </a:p>
          <a:p>
            <a:pPr algn="just"/>
            <a:r>
              <a:rPr lang="it-IT" sz="2000" dirty="0" err="1"/>
              <a:t>However</a:t>
            </a:r>
            <a:r>
              <a:rPr lang="it-IT" sz="2000" dirty="0"/>
              <a:t>, </a:t>
            </a:r>
            <a:r>
              <a:rPr lang="it-IT" sz="2000" dirty="0" err="1"/>
              <a:t>there</a:t>
            </a:r>
            <a:r>
              <a:rPr lang="it-IT" sz="2000" dirty="0"/>
              <a:t> are </a:t>
            </a:r>
            <a:r>
              <a:rPr lang="it-IT" sz="2000" dirty="0" err="1"/>
              <a:t>also</a:t>
            </a:r>
            <a:r>
              <a:rPr lang="it-IT" sz="2000" dirty="0"/>
              <a:t> </a:t>
            </a:r>
            <a:r>
              <a:rPr lang="it-IT" sz="2000" dirty="0" err="1"/>
              <a:t>spaces</a:t>
            </a:r>
            <a:r>
              <a:rPr lang="it-IT" sz="2000" dirty="0"/>
              <a:t> of </a:t>
            </a:r>
            <a:r>
              <a:rPr lang="it-IT" sz="2000" dirty="0" err="1"/>
              <a:t>dialogue</a:t>
            </a:r>
            <a:r>
              <a:rPr lang="it-IT" sz="2000" dirty="0"/>
              <a:t>, in </a:t>
            </a:r>
            <a:r>
              <a:rPr lang="it-IT" sz="2000" dirty="0" err="1"/>
              <a:t>Italian</a:t>
            </a:r>
            <a:r>
              <a:rPr lang="it-IT" sz="2000" dirty="0"/>
              <a:t> </a:t>
            </a:r>
            <a:r>
              <a:rPr lang="it-IT" sz="2000" dirty="0" err="1"/>
              <a:t>bioethics</a:t>
            </a:r>
            <a:r>
              <a:rPr lang="it-IT" sz="2000" dirty="0"/>
              <a:t>, under the banner of </a:t>
            </a:r>
            <a:r>
              <a:rPr lang="it-IT" sz="2000" dirty="0" err="1"/>
              <a:t>pluralism</a:t>
            </a:r>
            <a:r>
              <a:rPr lang="it-IT" sz="2000" dirty="0"/>
              <a:t>.</a:t>
            </a:r>
          </a:p>
        </p:txBody>
      </p:sp>
      <p:sp>
        <p:nvSpPr>
          <p:cNvPr id="2" name="Rectangle 1">
            <a:extLst>
              <a:ext uri="{FF2B5EF4-FFF2-40B4-BE49-F238E27FC236}">
                <a16:creationId xmlns:a16="http://schemas.microsoft.com/office/drawing/2014/main" id="{F4676E6A-A825-4A13-8C5C-CE2CA0D0977C}"/>
              </a:ext>
            </a:extLst>
          </p:cNvPr>
          <p:cNvSpPr>
            <a:spLocks noChangeArrowheads="1"/>
          </p:cNvSpPr>
          <p:nvPr/>
        </p:nvSpPr>
        <p:spPr bwMode="auto">
          <a:xfrm>
            <a:off x="0" y="90100"/>
            <a:ext cx="65" cy="27699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221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026" name="Rectangle 2"/>
          <p:cNvSpPr>
            <a:spLocks noGrp="1" noChangeArrowheads="1"/>
          </p:cNvSpPr>
          <p:nvPr>
            <p:ph type="title" idx="4294967295"/>
          </p:nvPr>
        </p:nvSpPr>
        <p:spPr>
          <a:xfrm>
            <a:off x="539552" y="404664"/>
            <a:ext cx="7232848" cy="432048"/>
          </a:xfrm>
        </p:spPr>
        <p:txBody>
          <a:bodyPr>
            <a:normAutofit fontScale="90000"/>
          </a:bodyPr>
          <a:lstStyle/>
          <a:p>
            <a:pPr algn="ctr"/>
            <a:r>
              <a:rPr lang="it-IT" sz="2400" dirty="0">
                <a:solidFill>
                  <a:srgbClr val="FF0000"/>
                </a:solidFill>
              </a:rPr>
              <a:t>The Centers of </a:t>
            </a:r>
            <a:r>
              <a:rPr lang="it-IT" sz="2400" dirty="0" err="1">
                <a:solidFill>
                  <a:srgbClr val="FF0000"/>
                </a:solidFill>
              </a:rPr>
              <a:t>Bioethics</a:t>
            </a:r>
            <a:r>
              <a:rPr lang="it-IT" sz="2400" dirty="0">
                <a:solidFill>
                  <a:srgbClr val="FF0000"/>
                </a:solidFill>
              </a:rPr>
              <a:t> and the life of </a:t>
            </a:r>
            <a:r>
              <a:rPr lang="it-IT" sz="2400" dirty="0" err="1">
                <a:solidFill>
                  <a:srgbClr val="FF0000"/>
                </a:solidFill>
              </a:rPr>
              <a:t>italian</a:t>
            </a:r>
            <a:r>
              <a:rPr lang="it-IT" sz="2400" dirty="0">
                <a:solidFill>
                  <a:srgbClr val="FF0000"/>
                </a:solidFill>
              </a:rPr>
              <a:t> </a:t>
            </a:r>
            <a:r>
              <a:rPr lang="it-IT" sz="2400" dirty="0" err="1">
                <a:solidFill>
                  <a:srgbClr val="FF0000"/>
                </a:solidFill>
              </a:rPr>
              <a:t>bioethics</a:t>
            </a:r>
            <a:endParaRPr lang="it-IT" sz="2400" i="1" dirty="0">
              <a:solidFill>
                <a:srgbClr val="FF0000"/>
              </a:solidFill>
            </a:endParaRPr>
          </a:p>
        </p:txBody>
      </p:sp>
      <p:sp>
        <p:nvSpPr>
          <p:cNvPr id="1027" name="Rectangle 3"/>
          <p:cNvSpPr>
            <a:spLocks noGrp="1" noChangeArrowheads="1"/>
          </p:cNvSpPr>
          <p:nvPr>
            <p:ph type="body" idx="4294967295"/>
          </p:nvPr>
        </p:nvSpPr>
        <p:spPr>
          <a:xfrm>
            <a:off x="251520" y="1124743"/>
            <a:ext cx="8064896" cy="5449157"/>
          </a:xfrm>
        </p:spPr>
        <p:txBody>
          <a:bodyPr>
            <a:normAutofit fontScale="92500"/>
          </a:bodyPr>
          <a:lstStyle/>
          <a:p>
            <a:r>
              <a:rPr lang="it-IT" sz="2200" dirty="0" err="1"/>
              <a:t>Several</a:t>
            </a:r>
            <a:r>
              <a:rPr lang="it-IT" sz="2200" dirty="0"/>
              <a:t> </a:t>
            </a:r>
            <a:r>
              <a:rPr lang="it-IT" sz="2200" dirty="0" err="1"/>
              <a:t>Bioethics</a:t>
            </a:r>
            <a:r>
              <a:rPr lang="it-IT" sz="2200" dirty="0"/>
              <a:t> Centers </a:t>
            </a:r>
            <a:r>
              <a:rPr lang="it-IT" sz="2200" dirty="0" err="1"/>
              <a:t>have</a:t>
            </a:r>
            <a:r>
              <a:rPr lang="it-IT" sz="2200" dirty="0"/>
              <a:t> </a:t>
            </a:r>
            <a:r>
              <a:rPr lang="it-IT" sz="2200" dirty="0" err="1"/>
              <a:t>sprung</a:t>
            </a:r>
            <a:r>
              <a:rPr lang="it-IT" sz="2200" dirty="0"/>
              <a:t> up in  </a:t>
            </a:r>
            <a:r>
              <a:rPr lang="it-IT" sz="2200" dirty="0" err="1"/>
              <a:t>Italy</a:t>
            </a:r>
            <a:r>
              <a:rPr lang="it-IT" sz="2200" dirty="0"/>
              <a:t> </a:t>
            </a:r>
            <a:r>
              <a:rPr lang="it-IT" sz="2200" dirty="0" err="1"/>
              <a:t>since</a:t>
            </a:r>
            <a:r>
              <a:rPr lang="it-IT" sz="2200" dirty="0"/>
              <a:t> the mid-1985, with the </a:t>
            </a:r>
            <a:r>
              <a:rPr lang="it-IT" sz="2200" dirty="0" err="1"/>
              <a:t>purpose</a:t>
            </a:r>
            <a:r>
              <a:rPr lang="it-IT" sz="2200" dirty="0"/>
              <a:t> of </a:t>
            </a:r>
            <a:r>
              <a:rPr lang="it-IT" sz="2200" dirty="0" err="1"/>
              <a:t>organizing</a:t>
            </a:r>
            <a:r>
              <a:rPr lang="it-IT" sz="2200" dirty="0"/>
              <a:t> activities in the fields of </a:t>
            </a:r>
            <a:r>
              <a:rPr lang="it-IT" sz="2200" dirty="0" err="1"/>
              <a:t>research</a:t>
            </a:r>
            <a:r>
              <a:rPr lang="it-IT" sz="2200" dirty="0"/>
              <a:t>, training, information and </a:t>
            </a:r>
            <a:r>
              <a:rPr lang="it-IT" sz="2200" dirty="0" err="1"/>
              <a:t>documentation</a:t>
            </a:r>
            <a:r>
              <a:rPr lang="it-IT" sz="2200" dirty="0"/>
              <a:t>. </a:t>
            </a:r>
            <a:r>
              <a:rPr lang="it-IT" sz="2200" dirty="0" err="1"/>
              <a:t>We</a:t>
            </a:r>
            <a:r>
              <a:rPr lang="it-IT" sz="2200" dirty="0"/>
              <a:t> </a:t>
            </a:r>
            <a:r>
              <a:rPr lang="it-IT" sz="2200" dirty="0" err="1"/>
              <a:t>find</a:t>
            </a:r>
            <a:r>
              <a:rPr lang="it-IT" sz="2200" dirty="0"/>
              <a:t> </a:t>
            </a:r>
            <a:r>
              <a:rPr lang="it-IT" sz="2200" dirty="0" err="1"/>
              <a:t>them</a:t>
            </a:r>
            <a:r>
              <a:rPr lang="it-IT" sz="2200" dirty="0"/>
              <a:t> with the names of Center, </a:t>
            </a:r>
            <a:r>
              <a:rPr lang="it-IT" sz="2200" dirty="0" err="1"/>
              <a:t>Laboratory</a:t>
            </a:r>
            <a:r>
              <a:rPr lang="it-IT" sz="2200" dirty="0"/>
              <a:t>, Project, Institute: for </a:t>
            </a:r>
            <a:r>
              <a:rPr lang="it-IT" sz="2200" dirty="0" err="1"/>
              <a:t>uniformity</a:t>
            </a:r>
            <a:r>
              <a:rPr lang="it-IT" sz="2200" dirty="0"/>
              <a:t>, </a:t>
            </a:r>
            <a:r>
              <a:rPr lang="it-IT" sz="2200" dirty="0" err="1"/>
              <a:t>we</a:t>
            </a:r>
            <a:r>
              <a:rPr lang="it-IT" sz="2200" dirty="0"/>
              <a:t> call </a:t>
            </a:r>
            <a:r>
              <a:rPr lang="it-IT" sz="2200" dirty="0" err="1"/>
              <a:t>them</a:t>
            </a:r>
            <a:r>
              <a:rPr lang="it-IT" sz="2200" dirty="0"/>
              <a:t> Centers.</a:t>
            </a:r>
          </a:p>
          <a:p>
            <a:r>
              <a:rPr lang="it-IT" sz="2200" dirty="0" err="1"/>
              <a:t>Their</a:t>
            </a:r>
            <a:r>
              <a:rPr lang="it-IT" sz="2200" dirty="0"/>
              <a:t> story </a:t>
            </a:r>
            <a:r>
              <a:rPr lang="it-IT" sz="2200" dirty="0" err="1"/>
              <a:t>is</a:t>
            </a:r>
            <a:r>
              <a:rPr lang="it-IT" sz="2200" dirty="0"/>
              <a:t> an </a:t>
            </a:r>
            <a:r>
              <a:rPr lang="it-IT" sz="2200" dirty="0" err="1"/>
              <a:t>integral</a:t>
            </a:r>
            <a:r>
              <a:rPr lang="it-IT" sz="2200" dirty="0"/>
              <a:t> part of the history of </a:t>
            </a:r>
            <a:r>
              <a:rPr lang="it-IT" sz="2200" dirty="0" err="1"/>
              <a:t>bioethics</a:t>
            </a:r>
            <a:r>
              <a:rPr lang="it-IT" sz="2200" dirty="0"/>
              <a:t> in </a:t>
            </a:r>
            <a:r>
              <a:rPr lang="it-IT" sz="2200" dirty="0" err="1"/>
              <a:t>Italy</a:t>
            </a:r>
            <a:r>
              <a:rPr lang="it-IT" sz="2200" dirty="0"/>
              <a:t> </a:t>
            </a:r>
          </a:p>
          <a:p>
            <a:r>
              <a:rPr lang="it-IT" sz="2200" dirty="0" err="1"/>
              <a:t>Let’s</a:t>
            </a:r>
            <a:r>
              <a:rPr lang="it-IT" sz="2200" dirty="0"/>
              <a:t> </a:t>
            </a:r>
            <a:r>
              <a:rPr lang="it-IT" sz="2200" dirty="0" err="1"/>
              <a:t>try</a:t>
            </a:r>
            <a:r>
              <a:rPr lang="it-IT" sz="2200" dirty="0"/>
              <a:t> to </a:t>
            </a:r>
            <a:r>
              <a:rPr lang="it-IT" sz="2200" dirty="0" err="1"/>
              <a:t>reconstruct</a:t>
            </a:r>
            <a:r>
              <a:rPr lang="it-IT" sz="2200" dirty="0"/>
              <a:t> </a:t>
            </a:r>
            <a:r>
              <a:rPr lang="it-IT" sz="2200" dirty="0" err="1"/>
              <a:t>it</a:t>
            </a:r>
            <a:r>
              <a:rPr lang="it-IT" sz="2200" dirty="0"/>
              <a:t> </a:t>
            </a:r>
            <a:r>
              <a:rPr lang="it-IT" sz="2200" dirty="0" err="1"/>
              <a:t>using</a:t>
            </a:r>
            <a:r>
              <a:rPr lang="it-IT" sz="2200" dirty="0"/>
              <a:t> the following text for the history of the Centers up the 1993/95</a:t>
            </a:r>
          </a:p>
          <a:p>
            <a:r>
              <a:rPr lang="it-IT" sz="2200" dirty="0"/>
              <a:t>A. BOMPIANI, </a:t>
            </a:r>
            <a:r>
              <a:rPr lang="it-IT" sz="2200" i="1" dirty="0"/>
              <a:t>Bioetica in Italia</a:t>
            </a:r>
            <a:r>
              <a:rPr lang="it-IT" sz="2200" dirty="0"/>
              <a:t>, Edizioni Dehoniane  Bologna 1992</a:t>
            </a:r>
          </a:p>
          <a:p>
            <a:r>
              <a:rPr lang="it-IT" sz="2200" dirty="0"/>
              <a:t>C. VIAFORA (ed.), </a:t>
            </a:r>
            <a:r>
              <a:rPr lang="it-IT" sz="2200" i="1" dirty="0"/>
              <a:t>Centri di Bioetica in Italia</a:t>
            </a:r>
            <a:r>
              <a:rPr lang="it-IT" sz="2200" dirty="0"/>
              <a:t>, Fondazione Lanza, Gregoriana Libreria Editrice, Padova 1993</a:t>
            </a:r>
          </a:p>
          <a:p>
            <a:r>
              <a:rPr lang="it-IT" sz="2200" dirty="0"/>
              <a:t>G. RUSSO (ed.), Storia della bioetica, Armando Editore, Roma 1995</a:t>
            </a:r>
          </a:p>
          <a:p>
            <a:r>
              <a:rPr lang="it-IT" sz="2200" dirty="0"/>
              <a:t>M. SOLDINI, Argomenti di bioetica, Armando </a:t>
            </a:r>
            <a:r>
              <a:rPr lang="it-IT" sz="2200" dirty="0" err="1"/>
              <a:t>Armando</a:t>
            </a:r>
            <a:r>
              <a:rPr lang="it-IT" sz="2200" dirty="0"/>
              <a:t>, Roma 1999.</a:t>
            </a:r>
          </a:p>
          <a:p>
            <a:r>
              <a:rPr lang="it-IT" sz="2200" dirty="0"/>
              <a:t>For the following </a:t>
            </a:r>
            <a:r>
              <a:rPr lang="it-IT" sz="2200" dirty="0" err="1"/>
              <a:t>years</a:t>
            </a:r>
            <a:r>
              <a:rPr lang="it-IT" sz="2200" dirty="0"/>
              <a:t> </a:t>
            </a:r>
            <a:r>
              <a:rPr lang="it-IT" sz="2200" dirty="0" err="1"/>
              <a:t>we</a:t>
            </a:r>
            <a:r>
              <a:rPr lang="it-IT" sz="2200" dirty="0"/>
              <a:t> </a:t>
            </a:r>
            <a:r>
              <a:rPr lang="it-IT" sz="2200" dirty="0" err="1"/>
              <a:t>will</a:t>
            </a:r>
            <a:r>
              <a:rPr lang="it-IT" sz="2200" dirty="0"/>
              <a:t> be </a:t>
            </a:r>
            <a:r>
              <a:rPr lang="it-IT" sz="2200" dirty="0" err="1"/>
              <a:t>based</a:t>
            </a:r>
            <a:r>
              <a:rPr lang="it-IT" sz="2200" dirty="0"/>
              <a:t> on interviews with the directors of the Centers </a:t>
            </a:r>
            <a:r>
              <a:rPr lang="it-IT" sz="2200" dirty="0" err="1"/>
              <a:t>still</a:t>
            </a:r>
            <a:r>
              <a:rPr lang="it-IT" sz="2200" dirty="0"/>
              <a:t> </a:t>
            </a:r>
            <a:r>
              <a:rPr lang="it-IT" sz="2200" dirty="0" err="1"/>
              <a:t>active</a:t>
            </a:r>
            <a:r>
              <a:rPr lang="it-IT" sz="2200" dirty="0"/>
              <a:t> and </a:t>
            </a:r>
            <a:r>
              <a:rPr lang="it-IT" sz="2200" dirty="0" err="1"/>
              <a:t>those</a:t>
            </a:r>
            <a:r>
              <a:rPr lang="it-IT" sz="2200" dirty="0"/>
              <a:t> </a:t>
            </a:r>
            <a:r>
              <a:rPr lang="it-IT" sz="2200" dirty="0" err="1"/>
              <a:t>activated</a:t>
            </a:r>
            <a:r>
              <a:rPr lang="it-IT" sz="2200" dirty="0"/>
              <a:t>  after ‘90s</a:t>
            </a:r>
          </a:p>
          <a:p>
            <a:endParaRPr lang="it-IT" sz="2000" dirty="0"/>
          </a:p>
          <a:p>
            <a:endParaRPr lang="it-IT" sz="2000" dirty="0"/>
          </a:p>
        </p:txBody>
      </p:sp>
    </p:spTree>
    <p:extLst>
      <p:ext uri="{BB962C8B-B14F-4D97-AF65-F5344CB8AC3E}">
        <p14:creationId xmlns:p14="http://schemas.microsoft.com/office/powerpoint/2010/main" val="713300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284099"/>
            <a:ext cx="8178105" cy="552613"/>
          </a:xfrm>
        </p:spPr>
        <p:txBody>
          <a:bodyPr>
            <a:noAutofit/>
          </a:bodyPr>
          <a:lstStyle/>
          <a:p>
            <a:pPr algn="ctr"/>
            <a:r>
              <a:rPr lang="it-IT" sz="2000" dirty="0">
                <a:solidFill>
                  <a:srgbClr val="FF0000"/>
                </a:solidFill>
              </a:rPr>
              <a:t>The </a:t>
            </a:r>
            <a:r>
              <a:rPr lang="it-IT" sz="2000" dirty="0" err="1">
                <a:solidFill>
                  <a:srgbClr val="FF0000"/>
                </a:solidFill>
              </a:rPr>
              <a:t>Catholic</a:t>
            </a:r>
            <a:r>
              <a:rPr lang="it-IT" sz="2000" dirty="0">
                <a:solidFill>
                  <a:srgbClr val="FF0000"/>
                </a:solidFill>
              </a:rPr>
              <a:t> Centers of </a:t>
            </a:r>
            <a:r>
              <a:rPr lang="it-IT" sz="2000" dirty="0" err="1">
                <a:solidFill>
                  <a:srgbClr val="FF0000"/>
                </a:solidFill>
              </a:rPr>
              <a:t>Bioethics</a:t>
            </a:r>
            <a:r>
              <a:rPr lang="it-IT" sz="2000" dirty="0">
                <a:solidFill>
                  <a:srgbClr val="FF0000"/>
                </a:solidFill>
              </a:rPr>
              <a:t> in </a:t>
            </a:r>
            <a:r>
              <a:rPr lang="it-IT" sz="2000" dirty="0" err="1">
                <a:solidFill>
                  <a:srgbClr val="FF0000"/>
                </a:solidFill>
              </a:rPr>
              <a:t>Italy</a:t>
            </a:r>
            <a:r>
              <a:rPr lang="it-IT" sz="2000" dirty="0">
                <a:solidFill>
                  <a:srgbClr val="FF0000"/>
                </a:solidFill>
              </a:rPr>
              <a:t> from 1985 to 1993</a:t>
            </a:r>
          </a:p>
        </p:txBody>
      </p:sp>
      <p:sp>
        <p:nvSpPr>
          <p:cNvPr id="15363" name="Rectangle 3"/>
          <p:cNvSpPr>
            <a:spLocks noGrp="1" noChangeArrowheads="1"/>
          </p:cNvSpPr>
          <p:nvPr>
            <p:ph type="body" idx="4294967295"/>
          </p:nvPr>
        </p:nvSpPr>
        <p:spPr>
          <a:xfrm>
            <a:off x="395536" y="1412776"/>
            <a:ext cx="7772400" cy="5107294"/>
          </a:xfrm>
        </p:spPr>
        <p:txBody>
          <a:bodyPr>
            <a:normAutofit fontScale="92500" lnSpcReduction="10000"/>
          </a:bodyPr>
          <a:lstStyle/>
          <a:p>
            <a:pPr algn="just"/>
            <a:r>
              <a:rPr lang="it-IT" sz="2000" dirty="0"/>
              <a:t>The Institute of </a:t>
            </a:r>
            <a:r>
              <a:rPr lang="it-IT" sz="2000" dirty="0" err="1"/>
              <a:t>Bioethics</a:t>
            </a:r>
            <a:r>
              <a:rPr lang="it-IT" sz="2000" dirty="0"/>
              <a:t> </a:t>
            </a:r>
            <a:r>
              <a:rPr lang="it-IT" sz="2000" dirty="0" err="1"/>
              <a:t>at</a:t>
            </a:r>
            <a:r>
              <a:rPr lang="it-IT" sz="2000" dirty="0"/>
              <a:t> the </a:t>
            </a:r>
            <a:r>
              <a:rPr lang="it-IT" sz="2000" dirty="0" err="1"/>
              <a:t>Catholic</a:t>
            </a:r>
            <a:r>
              <a:rPr lang="it-IT" sz="2000" dirty="0"/>
              <a:t> University of Rome, </a:t>
            </a:r>
            <a:r>
              <a:rPr lang="it-IT" sz="2000" dirty="0" err="1"/>
              <a:t>established</a:t>
            </a:r>
            <a:r>
              <a:rPr lang="it-IT" sz="2000" dirty="0"/>
              <a:t> in 1985 </a:t>
            </a:r>
            <a:r>
              <a:rPr lang="it-IT" sz="2000" dirty="0" err="1"/>
              <a:t>as</a:t>
            </a:r>
            <a:r>
              <a:rPr lang="it-IT" sz="2000" dirty="0"/>
              <a:t> a Center, </a:t>
            </a:r>
            <a:r>
              <a:rPr lang="it-IT" sz="2000" dirty="0" err="1"/>
              <a:t>it</a:t>
            </a:r>
            <a:r>
              <a:rPr lang="it-IT" sz="2000" dirty="0"/>
              <a:t> </a:t>
            </a:r>
            <a:r>
              <a:rPr lang="it-IT" sz="2000" dirty="0" err="1"/>
              <a:t>became</a:t>
            </a:r>
            <a:r>
              <a:rPr lang="it-IT" sz="2000" dirty="0"/>
              <a:t> an Institute in 1992 ( Director Elio Sgreccia)</a:t>
            </a:r>
          </a:p>
          <a:p>
            <a:pPr algn="just"/>
            <a:r>
              <a:rPr lang="it-IT" sz="2000" dirty="0"/>
              <a:t>The School of Medicine and </a:t>
            </a:r>
            <a:r>
              <a:rPr lang="it-IT" sz="2000" dirty="0" err="1"/>
              <a:t>Medical</a:t>
            </a:r>
            <a:r>
              <a:rPr lang="it-IT" sz="2000" dirty="0"/>
              <a:t> </a:t>
            </a:r>
            <a:r>
              <a:rPr lang="it-IT" sz="2000" dirty="0" err="1"/>
              <a:t>Humanities</a:t>
            </a:r>
            <a:r>
              <a:rPr lang="it-IT" sz="2000" dirty="0"/>
              <a:t> of San Raffaele Hospital ( Milano), </a:t>
            </a:r>
            <a:r>
              <a:rPr lang="it-IT" sz="2000" dirty="0" err="1"/>
              <a:t>founded</a:t>
            </a:r>
            <a:r>
              <a:rPr lang="it-IT" sz="2000" dirty="0"/>
              <a:t> in 1982 on the </a:t>
            </a:r>
            <a:r>
              <a:rPr lang="it-IT" sz="2000" dirty="0" err="1"/>
              <a:t>initiative</a:t>
            </a:r>
            <a:r>
              <a:rPr lang="it-IT" sz="2000" dirty="0"/>
              <a:t> of Don Luigi </a:t>
            </a:r>
            <a:r>
              <a:rPr lang="it-IT" sz="2000" dirty="0" err="1"/>
              <a:t>Verzé</a:t>
            </a:r>
            <a:r>
              <a:rPr lang="it-IT" sz="2000" dirty="0"/>
              <a:t>, founder of the Hospital, in 1992 the School </a:t>
            </a:r>
            <a:r>
              <a:rPr lang="it-IT" sz="2000" dirty="0" err="1"/>
              <a:t>took</a:t>
            </a:r>
            <a:r>
              <a:rPr lang="it-IT" sz="2000" dirty="0"/>
              <a:t> on the name of the Department of Medicine and Human Sciences ( Director Palo </a:t>
            </a:r>
            <a:r>
              <a:rPr lang="it-IT" sz="2000" dirty="0" err="1"/>
              <a:t>Cattorini</a:t>
            </a:r>
            <a:r>
              <a:rPr lang="it-IT" sz="2000" dirty="0"/>
              <a:t>)</a:t>
            </a:r>
          </a:p>
          <a:p>
            <a:pPr algn="just"/>
            <a:r>
              <a:rPr lang="it-IT" sz="2000" dirty="0"/>
              <a:t>The Ethics and Medicine Project of the Lanza Foundation, </a:t>
            </a:r>
            <a:r>
              <a:rPr lang="it-IT" sz="2000" dirty="0" err="1"/>
              <a:t>was</a:t>
            </a:r>
            <a:r>
              <a:rPr lang="it-IT" sz="2000" dirty="0"/>
              <a:t> </a:t>
            </a:r>
            <a:r>
              <a:rPr lang="it-IT" sz="2000" dirty="0" err="1"/>
              <a:t>launched</a:t>
            </a:r>
            <a:r>
              <a:rPr lang="it-IT" sz="2000" dirty="0"/>
              <a:t> in 1988 </a:t>
            </a:r>
            <a:r>
              <a:rPr lang="it-IT" sz="2000" dirty="0" err="1"/>
              <a:t>as</a:t>
            </a:r>
            <a:r>
              <a:rPr lang="it-IT" sz="2000" dirty="0"/>
              <a:t> part of the </a:t>
            </a:r>
            <a:r>
              <a:rPr lang="it-IT" sz="2000" dirty="0" err="1"/>
              <a:t>research</a:t>
            </a:r>
            <a:r>
              <a:rPr lang="it-IT" sz="2000" dirty="0"/>
              <a:t> and training activities of the Lanza Foundation (Coordinator Corrado </a:t>
            </a:r>
            <a:r>
              <a:rPr lang="it-IT" sz="2000" dirty="0" err="1"/>
              <a:t>Viafora</a:t>
            </a:r>
            <a:r>
              <a:rPr lang="it-IT" sz="2000" dirty="0"/>
              <a:t>).</a:t>
            </a:r>
          </a:p>
          <a:p>
            <a:pPr algn="just"/>
            <a:r>
              <a:rPr lang="it-IT" sz="2000" dirty="0"/>
              <a:t>The </a:t>
            </a:r>
            <a:r>
              <a:rPr lang="it-IT" sz="2000" dirty="0" err="1"/>
              <a:t>Sicilian</a:t>
            </a:r>
            <a:r>
              <a:rPr lang="it-IT" sz="2000" dirty="0"/>
              <a:t> Institute of </a:t>
            </a:r>
            <a:r>
              <a:rPr lang="it-IT" sz="2000" dirty="0" err="1"/>
              <a:t>Bioethics</a:t>
            </a:r>
            <a:r>
              <a:rPr lang="it-IT" sz="2000" dirty="0"/>
              <a:t>, </a:t>
            </a:r>
            <a:r>
              <a:rPr lang="it-IT" sz="2000" dirty="0" err="1"/>
              <a:t>founded</a:t>
            </a:r>
            <a:r>
              <a:rPr lang="it-IT" sz="2000" dirty="0"/>
              <a:t> in 1991 by Salvatore Privitera </a:t>
            </a:r>
            <a:r>
              <a:rPr lang="it-IT" sz="2000" dirty="0" err="1"/>
              <a:t>as</a:t>
            </a:r>
            <a:r>
              <a:rPr lang="it-IT" sz="2000" dirty="0"/>
              <a:t> an Institute of the </a:t>
            </a:r>
            <a:r>
              <a:rPr lang="it-IT" sz="2000" dirty="0" err="1"/>
              <a:t>Sicilian</a:t>
            </a:r>
            <a:r>
              <a:rPr lang="it-IT" sz="2000" dirty="0"/>
              <a:t> </a:t>
            </a:r>
            <a:r>
              <a:rPr lang="it-IT" sz="2000" dirty="0" err="1"/>
              <a:t>Theological</a:t>
            </a:r>
            <a:r>
              <a:rPr lang="it-IT" sz="2000" dirty="0"/>
              <a:t> </a:t>
            </a:r>
            <a:r>
              <a:rPr lang="it-IT" sz="2000" dirty="0" err="1"/>
              <a:t>Faculty</a:t>
            </a:r>
            <a:r>
              <a:rPr lang="it-IT" sz="2000" dirty="0"/>
              <a:t>, in 1998, </a:t>
            </a:r>
            <a:r>
              <a:rPr lang="it-IT" sz="2000" dirty="0" err="1"/>
              <a:t>it</a:t>
            </a:r>
            <a:r>
              <a:rPr lang="it-IT" sz="2000" dirty="0"/>
              <a:t> </a:t>
            </a:r>
            <a:r>
              <a:rPr lang="it-IT" sz="2000" dirty="0" err="1"/>
              <a:t>acquired</a:t>
            </a:r>
            <a:r>
              <a:rPr lang="it-IT" sz="2000" dirty="0"/>
              <a:t> </a:t>
            </a:r>
            <a:r>
              <a:rPr lang="it-IT" sz="2000" dirty="0" err="1"/>
              <a:t>its</a:t>
            </a:r>
            <a:r>
              <a:rPr lang="it-IT" sz="2000" dirty="0"/>
              <a:t> </a:t>
            </a:r>
            <a:r>
              <a:rPr lang="it-IT" sz="2000" dirty="0" err="1"/>
              <a:t>own</a:t>
            </a:r>
            <a:r>
              <a:rPr lang="it-IT" sz="2000" dirty="0"/>
              <a:t> </a:t>
            </a:r>
            <a:r>
              <a:rPr lang="it-IT" sz="2000" dirty="0" err="1"/>
              <a:t>autonomy</a:t>
            </a:r>
            <a:r>
              <a:rPr lang="it-IT" sz="2000" dirty="0"/>
              <a:t>, with </a:t>
            </a:r>
            <a:r>
              <a:rPr lang="it-IT" sz="2000" dirty="0" err="1"/>
              <a:t>tow</a:t>
            </a:r>
            <a:r>
              <a:rPr lang="it-IT" sz="2000" dirty="0"/>
              <a:t> offices, Palermo and Acireale.  </a:t>
            </a:r>
          </a:p>
          <a:p>
            <a:pPr algn="just"/>
            <a:r>
              <a:rPr lang="it-IT" sz="2000" dirty="0"/>
              <a:t>The International Family Studies  Center, </a:t>
            </a:r>
            <a:r>
              <a:rPr lang="it-IT" sz="2000" dirty="0" err="1"/>
              <a:t>founded</a:t>
            </a:r>
            <a:r>
              <a:rPr lang="it-IT" sz="2000" dirty="0"/>
              <a:t> by the </a:t>
            </a:r>
            <a:r>
              <a:rPr lang="it-IT" sz="2000" dirty="0" err="1"/>
              <a:t>Paulines</a:t>
            </a:r>
            <a:r>
              <a:rPr lang="it-IT" sz="2000" dirty="0"/>
              <a:t>, </a:t>
            </a:r>
            <a:r>
              <a:rPr lang="it-IT" sz="2000" dirty="0" err="1"/>
              <a:t>directed</a:t>
            </a:r>
            <a:r>
              <a:rPr lang="it-IT" sz="2000" dirty="0"/>
              <a:t> from 1986 to 1990 by Sandro Spinsanti, the Center </a:t>
            </a:r>
            <a:r>
              <a:rPr lang="it-IT" sz="2000" dirty="0" err="1"/>
              <a:t>focused</a:t>
            </a:r>
            <a:r>
              <a:rPr lang="it-IT" sz="2000" dirty="0"/>
              <a:t> </a:t>
            </a:r>
            <a:r>
              <a:rPr lang="it-IT" sz="2000" dirty="0" err="1"/>
              <a:t>its</a:t>
            </a:r>
            <a:r>
              <a:rPr lang="it-IT" sz="2000" dirty="0"/>
              <a:t> activities in </a:t>
            </a:r>
            <a:r>
              <a:rPr lang="it-IT" sz="2000" dirty="0" err="1"/>
              <a:t>those</a:t>
            </a:r>
            <a:r>
              <a:rPr lang="it-IT" sz="2000" dirty="0"/>
              <a:t> </a:t>
            </a:r>
            <a:r>
              <a:rPr lang="it-IT" sz="2000" dirty="0" err="1"/>
              <a:t>years</a:t>
            </a:r>
            <a:r>
              <a:rPr lang="it-IT" sz="2000" dirty="0"/>
              <a:t> on </a:t>
            </a:r>
            <a:r>
              <a:rPr lang="it-IT" sz="2000" dirty="0" err="1"/>
              <a:t>bioethics</a:t>
            </a:r>
            <a:r>
              <a:rPr lang="it-IT" sz="2000" dirty="0"/>
              <a:t>.</a:t>
            </a:r>
          </a:p>
          <a:p>
            <a:pPr algn="just"/>
            <a:r>
              <a:rPr lang="it-IT" sz="2000" dirty="0"/>
              <a:t>The </a:t>
            </a:r>
            <a:r>
              <a:rPr lang="it-IT" sz="2000" dirty="0" err="1"/>
              <a:t>Bioethics</a:t>
            </a:r>
            <a:r>
              <a:rPr lang="it-IT" sz="2000" dirty="0"/>
              <a:t> </a:t>
            </a:r>
            <a:r>
              <a:rPr lang="it-IT" sz="2000" dirty="0" err="1"/>
              <a:t>Laboratory</a:t>
            </a:r>
            <a:r>
              <a:rPr lang="it-IT" sz="2000" dirty="0"/>
              <a:t>, </a:t>
            </a:r>
            <a:r>
              <a:rPr lang="it-IT" sz="2000" dirty="0" err="1"/>
              <a:t>founded</a:t>
            </a:r>
            <a:r>
              <a:rPr lang="it-IT" sz="2000" dirty="0"/>
              <a:t> in 1993, </a:t>
            </a:r>
            <a:r>
              <a:rPr lang="it-IT" sz="2000" dirty="0" err="1"/>
              <a:t>as</a:t>
            </a:r>
            <a:r>
              <a:rPr lang="it-IT" sz="2000" dirty="0"/>
              <a:t> </a:t>
            </a:r>
            <a:r>
              <a:rPr lang="it-IT" sz="2000" dirty="0" err="1"/>
              <a:t>research</a:t>
            </a:r>
            <a:r>
              <a:rPr lang="it-IT" sz="2000" dirty="0"/>
              <a:t> body of the </a:t>
            </a:r>
            <a:r>
              <a:rPr lang="it-IT" sz="2000" dirty="0" err="1"/>
              <a:t>Bioethics</a:t>
            </a:r>
            <a:r>
              <a:rPr lang="it-IT" sz="2000" dirty="0"/>
              <a:t> Committee of the Messina </a:t>
            </a:r>
            <a:r>
              <a:rPr lang="it-IT" sz="2000" dirty="0" err="1"/>
              <a:t>Catholic</a:t>
            </a:r>
            <a:r>
              <a:rPr lang="it-IT" sz="2000" dirty="0"/>
              <a:t> Doctors Association, </a:t>
            </a:r>
            <a:r>
              <a:rPr lang="it-IT" sz="2000" dirty="0" err="1"/>
              <a:t>later</a:t>
            </a:r>
            <a:r>
              <a:rPr lang="it-IT" sz="2000" dirty="0"/>
              <a:t> </a:t>
            </a:r>
            <a:r>
              <a:rPr lang="it-IT" sz="2000" dirty="0" err="1"/>
              <a:t>becoming</a:t>
            </a:r>
            <a:r>
              <a:rPr lang="it-IT" sz="2000" dirty="0"/>
              <a:t> an </a:t>
            </a:r>
            <a:r>
              <a:rPr lang="it-IT" sz="2000" dirty="0" err="1"/>
              <a:t>indipendent</a:t>
            </a:r>
            <a:r>
              <a:rPr lang="it-IT" sz="2000" dirty="0"/>
              <a:t> body (Director Giovanni Russo)</a:t>
            </a:r>
          </a:p>
          <a:p>
            <a:pPr algn="just"/>
            <a:endParaRPr lang="it-IT" sz="2000" dirty="0"/>
          </a:p>
          <a:p>
            <a:pPr algn="just"/>
            <a:endParaRPr lang="it-IT" sz="2000" dirty="0"/>
          </a:p>
          <a:p>
            <a:pPr algn="just"/>
            <a:endParaRPr lang="it-IT"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441435"/>
            <a:ext cx="8178105" cy="441434"/>
          </a:xfrm>
        </p:spPr>
        <p:txBody>
          <a:bodyPr>
            <a:noAutofit/>
          </a:bodyPr>
          <a:lstStyle/>
          <a:p>
            <a:pPr algn="ctr"/>
            <a:r>
              <a:rPr lang="it-IT" sz="2400" dirty="0">
                <a:solidFill>
                  <a:srgbClr val="FF0000"/>
                </a:solidFill>
              </a:rPr>
              <a:t>Centers of </a:t>
            </a:r>
            <a:r>
              <a:rPr lang="it-IT" sz="2400" dirty="0" err="1">
                <a:solidFill>
                  <a:srgbClr val="FF0000"/>
                </a:solidFill>
              </a:rPr>
              <a:t>lay</a:t>
            </a:r>
            <a:r>
              <a:rPr lang="it-IT" sz="2400" dirty="0">
                <a:solidFill>
                  <a:srgbClr val="FF0000"/>
                </a:solidFill>
              </a:rPr>
              <a:t>/</a:t>
            </a:r>
            <a:r>
              <a:rPr lang="it-IT" sz="2400" dirty="0" err="1">
                <a:solidFill>
                  <a:srgbClr val="FF0000"/>
                </a:solidFill>
              </a:rPr>
              <a:t>secular</a:t>
            </a:r>
            <a:r>
              <a:rPr lang="it-IT" sz="2400" dirty="0">
                <a:solidFill>
                  <a:srgbClr val="FF0000"/>
                </a:solidFill>
              </a:rPr>
              <a:t> </a:t>
            </a:r>
            <a:r>
              <a:rPr lang="it-IT" sz="2400" dirty="0" err="1">
                <a:solidFill>
                  <a:srgbClr val="FF0000"/>
                </a:solidFill>
              </a:rPr>
              <a:t>inspiration</a:t>
            </a:r>
            <a:endParaRPr lang="it-IT" sz="2400" dirty="0">
              <a:solidFill>
                <a:srgbClr val="FF0000"/>
              </a:solidFill>
            </a:endParaRPr>
          </a:p>
        </p:txBody>
      </p:sp>
      <p:sp>
        <p:nvSpPr>
          <p:cNvPr id="15363" name="Rectangle 3"/>
          <p:cNvSpPr>
            <a:spLocks noGrp="1" noChangeArrowheads="1"/>
          </p:cNvSpPr>
          <p:nvPr>
            <p:ph type="body" idx="4294967295"/>
          </p:nvPr>
        </p:nvSpPr>
        <p:spPr>
          <a:xfrm>
            <a:off x="395536" y="1040524"/>
            <a:ext cx="7772400" cy="5479546"/>
          </a:xfrm>
        </p:spPr>
        <p:txBody>
          <a:bodyPr>
            <a:normAutofit/>
          </a:bodyPr>
          <a:lstStyle/>
          <a:p>
            <a:pPr>
              <a:lnSpc>
                <a:spcPct val="80000"/>
              </a:lnSpc>
            </a:pPr>
            <a:r>
              <a:rPr lang="it-IT" sz="2000" dirty="0" err="1"/>
              <a:t>Politeia</a:t>
            </a:r>
            <a:r>
              <a:rPr lang="it-IT" sz="2000" dirty="0"/>
              <a:t>, a non-profit </a:t>
            </a:r>
            <a:r>
              <a:rPr lang="it-IT" sz="2000" dirty="0" err="1"/>
              <a:t>association</a:t>
            </a:r>
            <a:r>
              <a:rPr lang="it-IT" sz="2000" dirty="0"/>
              <a:t> </a:t>
            </a:r>
            <a:r>
              <a:rPr lang="it-IT" sz="2000" dirty="0" err="1"/>
              <a:t>founded</a:t>
            </a:r>
            <a:r>
              <a:rPr lang="it-IT" sz="2000" dirty="0"/>
              <a:t> in 1983 with the </a:t>
            </a:r>
            <a:r>
              <a:rPr lang="it-IT" sz="2000" dirty="0" err="1"/>
              <a:t>aim</a:t>
            </a:r>
            <a:r>
              <a:rPr lang="it-IT" sz="2000" dirty="0"/>
              <a:t> of </a:t>
            </a:r>
            <a:r>
              <a:rPr lang="it-IT" sz="2000" dirty="0" err="1"/>
              <a:t>promoting</a:t>
            </a:r>
            <a:r>
              <a:rPr lang="it-IT" sz="2000" dirty="0"/>
              <a:t> </a:t>
            </a:r>
            <a:r>
              <a:rPr lang="it-IT" sz="2000" dirty="0" err="1"/>
              <a:t>reflection</a:t>
            </a:r>
            <a:r>
              <a:rPr lang="it-IT" sz="2000" dirty="0"/>
              <a:t> on ethics and public </a:t>
            </a:r>
            <a:r>
              <a:rPr lang="it-IT" sz="2000" dirty="0" err="1"/>
              <a:t>choices</a:t>
            </a:r>
            <a:r>
              <a:rPr lang="it-IT" sz="2000" dirty="0"/>
              <a:t> (Director Emilio D’Orazio). In 1985 the </a:t>
            </a:r>
            <a:r>
              <a:rPr lang="it-IT" sz="2000" dirty="0" err="1"/>
              <a:t>Bioethcs</a:t>
            </a:r>
            <a:r>
              <a:rPr lang="it-IT" sz="2000" dirty="0"/>
              <a:t> </a:t>
            </a:r>
            <a:r>
              <a:rPr lang="it-IT" sz="2000" dirty="0" err="1"/>
              <a:t>section</a:t>
            </a:r>
            <a:r>
              <a:rPr lang="it-IT" sz="2000" dirty="0"/>
              <a:t> </a:t>
            </a:r>
            <a:r>
              <a:rPr lang="it-IT" sz="2000" dirty="0" err="1"/>
              <a:t>was</a:t>
            </a:r>
            <a:r>
              <a:rPr lang="it-IT" sz="2000" dirty="0"/>
              <a:t> </a:t>
            </a:r>
            <a:r>
              <a:rPr lang="it-IT" sz="2000" dirty="0" err="1"/>
              <a:t>born</a:t>
            </a:r>
            <a:r>
              <a:rPr lang="it-IT" sz="2000" dirty="0"/>
              <a:t> </a:t>
            </a:r>
            <a:r>
              <a:rPr lang="it-IT" sz="2000" dirty="0" err="1"/>
              <a:t>whitin</a:t>
            </a:r>
            <a:r>
              <a:rPr lang="it-IT" sz="2000" dirty="0"/>
              <a:t> </a:t>
            </a:r>
            <a:r>
              <a:rPr lang="it-IT" sz="2000" dirty="0" err="1"/>
              <a:t>Politeia</a:t>
            </a:r>
            <a:r>
              <a:rPr lang="it-IT" sz="2000" dirty="0"/>
              <a:t> ( Director Maurizio Mori).</a:t>
            </a:r>
          </a:p>
          <a:p>
            <a:pPr>
              <a:lnSpc>
                <a:spcPct val="80000"/>
              </a:lnSpc>
            </a:pPr>
            <a:r>
              <a:rPr lang="it-IT" sz="2000" dirty="0"/>
              <a:t>The </a:t>
            </a:r>
            <a:r>
              <a:rPr lang="it-IT" sz="2000" dirty="0" err="1"/>
              <a:t>Bioethics</a:t>
            </a:r>
            <a:r>
              <a:rPr lang="it-IT" sz="2000" dirty="0"/>
              <a:t> Center of Geova, </a:t>
            </a:r>
            <a:r>
              <a:rPr lang="it-IT" sz="2000" dirty="0" err="1"/>
              <a:t>founded</a:t>
            </a:r>
            <a:r>
              <a:rPr lang="it-IT" sz="2000" dirty="0"/>
              <a:t> in 1984 on the </a:t>
            </a:r>
            <a:r>
              <a:rPr lang="it-IT" sz="2000" dirty="0" err="1"/>
              <a:t>initiative</a:t>
            </a:r>
            <a:r>
              <a:rPr lang="it-IT" sz="2000" dirty="0"/>
              <a:t> of </a:t>
            </a:r>
            <a:r>
              <a:rPr lang="it-IT" sz="2000" dirty="0" err="1"/>
              <a:t>university</a:t>
            </a:r>
            <a:r>
              <a:rPr lang="it-IT" sz="2000" dirty="0"/>
              <a:t> professors from </a:t>
            </a:r>
            <a:r>
              <a:rPr lang="it-IT" sz="2000" dirty="0" err="1"/>
              <a:t>different</a:t>
            </a:r>
            <a:r>
              <a:rPr lang="it-IT" sz="2000" dirty="0"/>
              <a:t> </a:t>
            </a:r>
            <a:r>
              <a:rPr lang="it-IT" sz="2000" dirty="0" err="1"/>
              <a:t>research</a:t>
            </a:r>
            <a:r>
              <a:rPr lang="it-IT" sz="2000" dirty="0"/>
              <a:t> </a:t>
            </a:r>
            <a:r>
              <a:rPr lang="it-IT" sz="2000" dirty="0" err="1"/>
              <a:t>areas</a:t>
            </a:r>
            <a:r>
              <a:rPr lang="it-IT" sz="2000" dirty="0"/>
              <a:t> ( </a:t>
            </a:r>
            <a:r>
              <a:rPr lang="it-IT" sz="2000" dirty="0" err="1"/>
              <a:t>among</a:t>
            </a:r>
            <a:r>
              <a:rPr lang="it-IT" sz="2000" dirty="0"/>
              <a:t> the Directors </a:t>
            </a:r>
            <a:r>
              <a:rPr lang="it-IT" sz="2000" dirty="0" err="1"/>
              <a:t>we</a:t>
            </a:r>
            <a:r>
              <a:rPr lang="it-IT" sz="2000" dirty="0"/>
              <a:t> </a:t>
            </a:r>
            <a:r>
              <a:rPr lang="it-IT" sz="2000" dirty="0" err="1"/>
              <a:t>find</a:t>
            </a:r>
            <a:r>
              <a:rPr lang="it-IT" sz="2000" dirty="0"/>
              <a:t> Luisella Battaglia).</a:t>
            </a:r>
          </a:p>
          <a:p>
            <a:pPr>
              <a:lnSpc>
                <a:spcPct val="80000"/>
              </a:lnSpc>
            </a:pPr>
            <a:r>
              <a:rPr lang="it-IT" sz="2000" dirty="0"/>
              <a:t>The </a:t>
            </a:r>
            <a:r>
              <a:rPr lang="it-IT" sz="2000" dirty="0" err="1"/>
              <a:t>Italian</a:t>
            </a:r>
            <a:r>
              <a:rPr lang="it-IT" sz="2000" dirty="0"/>
              <a:t> Society of </a:t>
            </a:r>
            <a:r>
              <a:rPr lang="it-IT" sz="2000" dirty="0" err="1"/>
              <a:t>Bioethics</a:t>
            </a:r>
            <a:r>
              <a:rPr lang="it-IT" sz="2000" dirty="0"/>
              <a:t>, </a:t>
            </a:r>
            <a:r>
              <a:rPr lang="it-IT" sz="2000" dirty="0" err="1"/>
              <a:t>founded</a:t>
            </a:r>
            <a:r>
              <a:rPr lang="it-IT" sz="2000" dirty="0"/>
              <a:t> in 1987 </a:t>
            </a:r>
            <a:r>
              <a:rPr lang="it-IT" sz="2000" dirty="0" err="1"/>
              <a:t>at</a:t>
            </a:r>
            <a:r>
              <a:rPr lang="it-IT" sz="2000" dirty="0"/>
              <a:t> the Chair of </a:t>
            </a:r>
            <a:r>
              <a:rPr lang="it-IT" sz="2000" dirty="0" err="1"/>
              <a:t>Bioethics</a:t>
            </a:r>
            <a:r>
              <a:rPr lang="it-IT" sz="2000" dirty="0"/>
              <a:t> of the University of Florence ( Director Brunetto Chiarelli)</a:t>
            </a:r>
          </a:p>
          <a:p>
            <a:pPr>
              <a:lnSpc>
                <a:spcPct val="80000"/>
              </a:lnSpc>
            </a:pPr>
            <a:r>
              <a:rPr lang="it-IT" sz="2000" dirty="0"/>
              <a:t>The </a:t>
            </a:r>
            <a:r>
              <a:rPr lang="it-IT" sz="2000" dirty="0" err="1"/>
              <a:t>Bioethics</a:t>
            </a:r>
            <a:r>
              <a:rPr lang="it-IT" sz="2000" dirty="0"/>
              <a:t> Center of Gramsci Institute, </a:t>
            </a:r>
            <a:r>
              <a:rPr lang="it-IT" sz="2000" dirty="0" err="1"/>
              <a:t>born</a:t>
            </a:r>
            <a:r>
              <a:rPr lang="it-IT" sz="2000" dirty="0"/>
              <a:t> in 1988  </a:t>
            </a:r>
            <a:r>
              <a:rPr lang="it-IT" sz="2000" dirty="0" err="1"/>
              <a:t>whitin</a:t>
            </a:r>
            <a:r>
              <a:rPr lang="it-IT" sz="2000" dirty="0"/>
              <a:t> the </a:t>
            </a:r>
            <a:r>
              <a:rPr lang="it-IT" sz="2000" dirty="0" err="1"/>
              <a:t>Section</a:t>
            </a:r>
            <a:r>
              <a:rPr lang="it-IT" sz="2000" dirty="0"/>
              <a:t> of Theories and </a:t>
            </a:r>
            <a:r>
              <a:rPr lang="it-IT" sz="2000" dirty="0" err="1"/>
              <a:t>Methods</a:t>
            </a:r>
            <a:r>
              <a:rPr lang="it-IT" sz="2000" dirty="0"/>
              <a:t> of Science and the </a:t>
            </a:r>
            <a:r>
              <a:rPr lang="it-IT" sz="2000" dirty="0" err="1"/>
              <a:t>Section</a:t>
            </a:r>
            <a:r>
              <a:rPr lang="it-IT" sz="2000" dirty="0"/>
              <a:t> </a:t>
            </a:r>
            <a:r>
              <a:rPr lang="it-IT" sz="2000" dirty="0" err="1"/>
              <a:t>Phlilosophy</a:t>
            </a:r>
            <a:r>
              <a:rPr lang="it-IT" sz="2000" dirty="0"/>
              <a:t> of the Gramsci Foundation.</a:t>
            </a:r>
          </a:p>
          <a:p>
            <a:pPr>
              <a:lnSpc>
                <a:spcPct val="80000"/>
              </a:lnSpc>
            </a:pPr>
            <a:endParaRPr lang="it-IT" sz="2000" dirty="0"/>
          </a:p>
          <a:p>
            <a:pPr>
              <a:lnSpc>
                <a:spcPct val="80000"/>
              </a:lnSpc>
            </a:pPr>
            <a:endParaRPr lang="it-IT" sz="2000" dirty="0"/>
          </a:p>
          <a:p>
            <a:pPr>
              <a:lnSpc>
                <a:spcPct val="80000"/>
              </a:lnSpc>
            </a:pPr>
            <a:endParaRPr lang="it-IT" sz="2000" dirty="0"/>
          </a:p>
          <a:p>
            <a:pPr algn="just"/>
            <a:endParaRPr lang="it-IT" sz="2000" dirty="0"/>
          </a:p>
        </p:txBody>
      </p:sp>
    </p:spTree>
    <p:extLst>
      <p:ext uri="{BB962C8B-B14F-4D97-AF65-F5344CB8AC3E}">
        <p14:creationId xmlns:p14="http://schemas.microsoft.com/office/powerpoint/2010/main" val="355050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441435"/>
            <a:ext cx="8178105" cy="441434"/>
          </a:xfrm>
        </p:spPr>
        <p:txBody>
          <a:bodyPr>
            <a:noAutofit/>
          </a:bodyPr>
          <a:lstStyle/>
          <a:p>
            <a:pPr algn="ctr"/>
            <a:r>
              <a:rPr lang="it-IT" sz="2400" dirty="0">
                <a:solidFill>
                  <a:srgbClr val="FF0000"/>
                </a:solidFill>
              </a:rPr>
              <a:t>Trend Lines of the </a:t>
            </a:r>
            <a:r>
              <a:rPr lang="it-IT" sz="2400" dirty="0" err="1">
                <a:solidFill>
                  <a:srgbClr val="FF0000"/>
                </a:solidFill>
              </a:rPr>
              <a:t>Bioethics</a:t>
            </a:r>
            <a:r>
              <a:rPr lang="it-IT" sz="2400" dirty="0">
                <a:solidFill>
                  <a:srgbClr val="FF0000"/>
                </a:solidFill>
              </a:rPr>
              <a:t> Centers in </a:t>
            </a:r>
            <a:r>
              <a:rPr lang="it-IT" sz="2400" dirty="0" err="1">
                <a:solidFill>
                  <a:srgbClr val="FF0000"/>
                </a:solidFill>
              </a:rPr>
              <a:t>this</a:t>
            </a:r>
            <a:r>
              <a:rPr lang="it-IT" sz="2400" dirty="0">
                <a:solidFill>
                  <a:srgbClr val="FF0000"/>
                </a:solidFill>
              </a:rPr>
              <a:t> first </a:t>
            </a:r>
            <a:r>
              <a:rPr lang="it-IT" sz="2400" dirty="0" err="1">
                <a:solidFill>
                  <a:srgbClr val="FF0000"/>
                </a:solidFill>
              </a:rPr>
              <a:t>phase</a:t>
            </a:r>
            <a:endParaRPr lang="it-IT" sz="2400" dirty="0">
              <a:solidFill>
                <a:srgbClr val="FF0000"/>
              </a:solidFill>
            </a:endParaRPr>
          </a:p>
        </p:txBody>
      </p:sp>
      <p:sp>
        <p:nvSpPr>
          <p:cNvPr id="15363" name="Rectangle 3"/>
          <p:cNvSpPr>
            <a:spLocks noGrp="1" noChangeArrowheads="1"/>
          </p:cNvSpPr>
          <p:nvPr>
            <p:ph type="body" idx="4294967295"/>
          </p:nvPr>
        </p:nvSpPr>
        <p:spPr>
          <a:xfrm>
            <a:off x="395536" y="1040524"/>
            <a:ext cx="7772400" cy="5479546"/>
          </a:xfrm>
        </p:spPr>
        <p:txBody>
          <a:bodyPr>
            <a:normAutofit/>
          </a:bodyPr>
          <a:lstStyle/>
          <a:p>
            <a:pPr algn="just">
              <a:lnSpc>
                <a:spcPct val="80000"/>
              </a:lnSpc>
            </a:pPr>
            <a:r>
              <a:rPr lang="it-IT" dirty="0" err="1"/>
              <a:t>There</a:t>
            </a:r>
            <a:r>
              <a:rPr lang="it-IT" dirty="0"/>
              <a:t> </a:t>
            </a:r>
            <a:r>
              <a:rPr lang="it-IT" dirty="0" err="1"/>
              <a:t>is</a:t>
            </a:r>
            <a:r>
              <a:rPr lang="it-IT" dirty="0"/>
              <a:t> a clear </a:t>
            </a:r>
            <a:r>
              <a:rPr lang="it-IT" dirty="0" err="1"/>
              <a:t>prevalence</a:t>
            </a:r>
            <a:r>
              <a:rPr lang="it-IT" dirty="0"/>
              <a:t> of clinical </a:t>
            </a:r>
            <a:r>
              <a:rPr lang="it-IT" dirty="0" err="1"/>
              <a:t>bioethics</a:t>
            </a:r>
            <a:r>
              <a:rPr lang="it-IT" dirty="0"/>
              <a:t>, </a:t>
            </a:r>
            <a:r>
              <a:rPr lang="it-IT" dirty="0" err="1"/>
              <a:t>especially</a:t>
            </a:r>
            <a:r>
              <a:rPr lang="it-IT" dirty="0"/>
              <a:t> in the major </a:t>
            </a:r>
            <a:r>
              <a:rPr lang="it-IT" dirty="0" err="1"/>
              <a:t>Catholic</a:t>
            </a:r>
            <a:r>
              <a:rPr lang="it-IT" dirty="0"/>
              <a:t>  centers (Institute of </a:t>
            </a:r>
            <a:r>
              <a:rPr lang="it-IT" dirty="0" err="1"/>
              <a:t>Bioethics</a:t>
            </a:r>
            <a:r>
              <a:rPr lang="it-IT" dirty="0"/>
              <a:t> </a:t>
            </a:r>
            <a:r>
              <a:rPr lang="it-IT" dirty="0" err="1"/>
              <a:t>Catholic</a:t>
            </a:r>
            <a:r>
              <a:rPr lang="it-IT" dirty="0"/>
              <a:t> University, School of Medicine and </a:t>
            </a:r>
            <a:r>
              <a:rPr lang="it-IT" dirty="0" err="1"/>
              <a:t>Medical</a:t>
            </a:r>
            <a:r>
              <a:rPr lang="it-IT" dirty="0"/>
              <a:t> </a:t>
            </a:r>
            <a:r>
              <a:rPr lang="it-IT" dirty="0" err="1"/>
              <a:t>Humanities</a:t>
            </a:r>
            <a:r>
              <a:rPr lang="it-IT" dirty="0"/>
              <a:t>, San Raffaele Hospital, The Ethic and Medicine Project of the Lanza Foundation) and in major </a:t>
            </a:r>
            <a:r>
              <a:rPr lang="it-IT" dirty="0" err="1"/>
              <a:t>lay</a:t>
            </a:r>
            <a:r>
              <a:rPr lang="it-IT" dirty="0"/>
              <a:t> centers ( </a:t>
            </a:r>
            <a:r>
              <a:rPr lang="it-IT" dirty="0" err="1"/>
              <a:t>Politeia</a:t>
            </a:r>
            <a:r>
              <a:rPr lang="it-IT" dirty="0"/>
              <a:t>).</a:t>
            </a:r>
          </a:p>
          <a:p>
            <a:pPr algn="just">
              <a:lnSpc>
                <a:spcPct val="80000"/>
              </a:lnSpc>
            </a:pPr>
            <a:r>
              <a:rPr lang="it-IT" dirty="0" err="1"/>
              <a:t>There</a:t>
            </a:r>
            <a:r>
              <a:rPr lang="it-IT" dirty="0"/>
              <a:t> </a:t>
            </a:r>
            <a:r>
              <a:rPr lang="it-IT" dirty="0" err="1"/>
              <a:t>is</a:t>
            </a:r>
            <a:r>
              <a:rPr lang="it-IT" dirty="0"/>
              <a:t> an opening </a:t>
            </a:r>
            <a:r>
              <a:rPr lang="it-IT" dirty="0" err="1"/>
              <a:t>toward</a:t>
            </a:r>
            <a:r>
              <a:rPr lang="it-IT" dirty="0"/>
              <a:t> </a:t>
            </a:r>
            <a:r>
              <a:rPr lang="it-IT" dirty="0" err="1"/>
              <a:t>animal</a:t>
            </a:r>
            <a:r>
              <a:rPr lang="it-IT" dirty="0"/>
              <a:t> and </a:t>
            </a:r>
            <a:r>
              <a:rPr lang="it-IT" dirty="0" err="1"/>
              <a:t>environmental</a:t>
            </a:r>
            <a:r>
              <a:rPr lang="it-IT" dirty="0"/>
              <a:t> </a:t>
            </a:r>
            <a:r>
              <a:rPr lang="it-IT" dirty="0" err="1"/>
              <a:t>bioethics</a:t>
            </a:r>
            <a:r>
              <a:rPr lang="it-IT" dirty="0"/>
              <a:t> in </a:t>
            </a:r>
            <a:r>
              <a:rPr lang="it-IT" dirty="0" err="1"/>
              <a:t>Sicilian</a:t>
            </a:r>
            <a:r>
              <a:rPr lang="it-IT" dirty="0"/>
              <a:t> </a:t>
            </a:r>
            <a:r>
              <a:rPr lang="it-IT" dirty="0" err="1"/>
              <a:t>Insitute</a:t>
            </a:r>
            <a:r>
              <a:rPr lang="it-IT" dirty="0"/>
              <a:t> of </a:t>
            </a:r>
            <a:r>
              <a:rPr lang="it-IT" dirty="0" err="1"/>
              <a:t>Bioethics</a:t>
            </a:r>
            <a:r>
              <a:rPr lang="it-IT" dirty="0"/>
              <a:t> and in </a:t>
            </a:r>
            <a:r>
              <a:rPr lang="it-IT" dirty="0" err="1"/>
              <a:t>Laboratory</a:t>
            </a:r>
            <a:r>
              <a:rPr lang="it-IT" dirty="0"/>
              <a:t> of </a:t>
            </a:r>
            <a:r>
              <a:rPr lang="it-IT" dirty="0" err="1"/>
              <a:t>Bioethics</a:t>
            </a:r>
            <a:r>
              <a:rPr lang="it-IT" dirty="0"/>
              <a:t>.</a:t>
            </a:r>
          </a:p>
          <a:p>
            <a:pPr algn="just">
              <a:lnSpc>
                <a:spcPct val="80000"/>
              </a:lnSpc>
            </a:pPr>
            <a:r>
              <a:rPr lang="it-IT" dirty="0" err="1"/>
              <a:t>Centered</a:t>
            </a:r>
            <a:r>
              <a:rPr lang="it-IT" dirty="0"/>
              <a:t> on </a:t>
            </a:r>
            <a:r>
              <a:rPr lang="it-IT" dirty="0" err="1"/>
              <a:t>animal</a:t>
            </a:r>
            <a:r>
              <a:rPr lang="it-IT" dirty="0"/>
              <a:t> </a:t>
            </a:r>
            <a:r>
              <a:rPr lang="it-IT" dirty="0" err="1"/>
              <a:t>bioethics</a:t>
            </a:r>
            <a:r>
              <a:rPr lang="it-IT" dirty="0"/>
              <a:t> and </a:t>
            </a:r>
            <a:r>
              <a:rPr lang="it-IT" dirty="0" err="1"/>
              <a:t>environmental</a:t>
            </a:r>
            <a:r>
              <a:rPr lang="it-IT" dirty="0"/>
              <a:t> </a:t>
            </a:r>
            <a:r>
              <a:rPr lang="it-IT" dirty="0" err="1"/>
              <a:t>is</a:t>
            </a:r>
            <a:r>
              <a:rPr lang="it-IT" dirty="0"/>
              <a:t> the </a:t>
            </a:r>
            <a:r>
              <a:rPr lang="it-IT" dirty="0" err="1"/>
              <a:t>Bioethics</a:t>
            </a:r>
            <a:r>
              <a:rPr lang="it-IT" dirty="0"/>
              <a:t> Center of Genova, on </a:t>
            </a:r>
            <a:r>
              <a:rPr lang="it-IT" dirty="0" err="1"/>
              <a:t>environmental</a:t>
            </a:r>
            <a:r>
              <a:rPr lang="it-IT" dirty="0"/>
              <a:t> the </a:t>
            </a:r>
            <a:r>
              <a:rPr lang="it-IT" dirty="0" err="1"/>
              <a:t>Italian</a:t>
            </a:r>
            <a:r>
              <a:rPr lang="it-IT" dirty="0"/>
              <a:t> Society of </a:t>
            </a:r>
            <a:r>
              <a:rPr lang="it-IT" dirty="0" err="1"/>
              <a:t>Bioethics</a:t>
            </a:r>
            <a:r>
              <a:rPr lang="it-IT" dirty="0"/>
              <a:t>.</a:t>
            </a:r>
          </a:p>
          <a:p>
            <a:pPr>
              <a:lnSpc>
                <a:spcPct val="80000"/>
              </a:lnSpc>
            </a:pPr>
            <a:endParaRPr lang="it-IT" sz="2000" dirty="0"/>
          </a:p>
          <a:p>
            <a:pPr algn="just"/>
            <a:endParaRPr lang="it-IT" sz="2000" dirty="0"/>
          </a:p>
        </p:txBody>
      </p:sp>
    </p:spTree>
    <p:extLst>
      <p:ext uri="{BB962C8B-B14F-4D97-AF65-F5344CB8AC3E}">
        <p14:creationId xmlns:p14="http://schemas.microsoft.com/office/powerpoint/2010/main" val="29365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5" name="Segnaposto piè di pagina 4"/>
          <p:cNvSpPr>
            <a:spLocks noGrp="1"/>
          </p:cNvSpPr>
          <p:nvPr>
            <p:ph type="ftr" sz="quarter" idx="11"/>
          </p:nvPr>
        </p:nvSpPr>
        <p:spPr>
          <a:noFill/>
          <a:ln>
            <a:miter lim="800000"/>
            <a:headEnd/>
            <a:tailEnd/>
          </a:ln>
          <a:effectLst>
            <a:outerShdw dist="12700" dir="2700000" algn="ctr" rotWithShape="0">
              <a:srgbClr val="808080">
                <a:alpha val="89999"/>
              </a:srgbClr>
            </a:outerShdw>
          </a:effectLst>
        </p:spPr>
        <p:txBody>
          <a:bodyPr anchor="t"/>
          <a:lstStyle/>
          <a:p>
            <a:pPr>
              <a:defRPr/>
            </a:pPr>
            <a:endParaRPr lang="it-IT">
              <a:latin typeface="+mn-lt"/>
              <a:ea typeface="+mn-ea"/>
            </a:endParaRPr>
          </a:p>
        </p:txBody>
      </p:sp>
      <p:sp>
        <p:nvSpPr>
          <p:cNvPr id="15362" name="Rectangle 2"/>
          <p:cNvSpPr>
            <a:spLocks noGrp="1" noChangeArrowheads="1"/>
          </p:cNvSpPr>
          <p:nvPr>
            <p:ph type="title" idx="4294967295"/>
          </p:nvPr>
        </p:nvSpPr>
        <p:spPr>
          <a:xfrm>
            <a:off x="482947" y="441435"/>
            <a:ext cx="8178105" cy="441434"/>
          </a:xfrm>
        </p:spPr>
        <p:txBody>
          <a:bodyPr>
            <a:noAutofit/>
          </a:bodyPr>
          <a:lstStyle/>
          <a:p>
            <a:pPr algn="ctr"/>
            <a:r>
              <a:rPr lang="it-IT" sz="2400" dirty="0">
                <a:solidFill>
                  <a:srgbClr val="FF0000"/>
                </a:solidFill>
              </a:rPr>
              <a:t>The life of the </a:t>
            </a:r>
            <a:r>
              <a:rPr lang="it-IT" sz="2400" dirty="0" err="1">
                <a:solidFill>
                  <a:srgbClr val="FF0000"/>
                </a:solidFill>
              </a:rPr>
              <a:t>Bioethics</a:t>
            </a:r>
            <a:r>
              <a:rPr lang="it-IT" sz="2400" dirty="0">
                <a:solidFill>
                  <a:srgbClr val="FF0000"/>
                </a:solidFill>
              </a:rPr>
              <a:t> Centers after ‘90</a:t>
            </a:r>
          </a:p>
        </p:txBody>
      </p:sp>
      <p:sp>
        <p:nvSpPr>
          <p:cNvPr id="15363" name="Rectangle 3"/>
          <p:cNvSpPr>
            <a:spLocks noGrp="1" noChangeArrowheads="1"/>
          </p:cNvSpPr>
          <p:nvPr>
            <p:ph type="body" idx="4294967295"/>
          </p:nvPr>
        </p:nvSpPr>
        <p:spPr>
          <a:xfrm>
            <a:off x="395536" y="1040524"/>
            <a:ext cx="7772400" cy="5479546"/>
          </a:xfrm>
        </p:spPr>
        <p:txBody>
          <a:bodyPr>
            <a:normAutofit/>
          </a:bodyPr>
          <a:lstStyle/>
          <a:p>
            <a:pPr algn="just">
              <a:lnSpc>
                <a:spcPct val="80000"/>
              </a:lnSpc>
            </a:pPr>
            <a:r>
              <a:rPr lang="it-IT" dirty="0"/>
              <a:t>The life of the Centers </a:t>
            </a:r>
            <a:r>
              <a:rPr lang="it-IT" dirty="0" err="1"/>
              <a:t>is</a:t>
            </a:r>
            <a:r>
              <a:rPr lang="it-IT" dirty="0"/>
              <a:t> </a:t>
            </a:r>
            <a:r>
              <a:rPr lang="it-IT" dirty="0" err="1"/>
              <a:t>transformed</a:t>
            </a:r>
            <a:r>
              <a:rPr lang="it-IT" dirty="0"/>
              <a:t> or </a:t>
            </a:r>
            <a:r>
              <a:rPr lang="it-IT" dirty="0" err="1"/>
              <a:t>extinguished</a:t>
            </a:r>
            <a:r>
              <a:rPr lang="it-IT" dirty="0"/>
              <a:t> over the </a:t>
            </a:r>
            <a:r>
              <a:rPr lang="it-IT" dirty="0" err="1"/>
              <a:t>years</a:t>
            </a:r>
            <a:r>
              <a:rPr lang="it-IT" dirty="0"/>
              <a:t>, </a:t>
            </a:r>
            <a:r>
              <a:rPr lang="it-IT" dirty="0" err="1"/>
              <a:t>since</a:t>
            </a:r>
            <a:r>
              <a:rPr lang="it-IT" dirty="0"/>
              <a:t> </a:t>
            </a:r>
            <a:r>
              <a:rPr lang="it-IT" dirty="0" err="1"/>
              <a:t>it</a:t>
            </a:r>
            <a:r>
              <a:rPr lang="it-IT" dirty="0"/>
              <a:t> </a:t>
            </a:r>
            <a:r>
              <a:rPr lang="it-IT" dirty="0" err="1"/>
              <a:t>is</a:t>
            </a:r>
            <a:r>
              <a:rPr lang="it-IT" dirty="0"/>
              <a:t> </a:t>
            </a:r>
            <a:r>
              <a:rPr lang="it-IT" dirty="0" err="1"/>
              <a:t>linked</a:t>
            </a:r>
            <a:r>
              <a:rPr lang="it-IT" dirty="0"/>
              <a:t> to </a:t>
            </a:r>
            <a:r>
              <a:rPr lang="it-IT" dirty="0" err="1"/>
              <a:t>various</a:t>
            </a:r>
            <a:r>
              <a:rPr lang="it-IT" dirty="0"/>
              <a:t> </a:t>
            </a:r>
            <a:r>
              <a:rPr lang="it-IT" dirty="0" err="1"/>
              <a:t>factors</a:t>
            </a:r>
            <a:r>
              <a:rPr lang="it-IT" dirty="0"/>
              <a:t>, </a:t>
            </a:r>
            <a:r>
              <a:rPr lang="it-IT" dirty="0" err="1"/>
              <a:t>among</a:t>
            </a:r>
            <a:r>
              <a:rPr lang="it-IT" dirty="0"/>
              <a:t> </a:t>
            </a:r>
            <a:r>
              <a:rPr lang="it-IT" dirty="0" err="1"/>
              <a:t>which</a:t>
            </a:r>
            <a:r>
              <a:rPr lang="it-IT" dirty="0"/>
              <a:t> the </a:t>
            </a:r>
            <a:r>
              <a:rPr lang="it-IT" dirty="0" err="1"/>
              <a:t>presence</a:t>
            </a:r>
            <a:r>
              <a:rPr lang="it-IT" dirty="0"/>
              <a:t> of </a:t>
            </a:r>
            <a:r>
              <a:rPr lang="it-IT" dirty="0" err="1"/>
              <a:t>those</a:t>
            </a:r>
            <a:r>
              <a:rPr lang="it-IT" dirty="0"/>
              <a:t> </a:t>
            </a:r>
            <a:r>
              <a:rPr lang="it-IT" dirty="0" err="1"/>
              <a:t>who</a:t>
            </a:r>
            <a:r>
              <a:rPr lang="it-IT" dirty="0"/>
              <a:t> </a:t>
            </a:r>
            <a:r>
              <a:rPr lang="it-IT" dirty="0" err="1"/>
              <a:t>founded</a:t>
            </a:r>
            <a:r>
              <a:rPr lang="it-IT" dirty="0"/>
              <a:t> </a:t>
            </a:r>
            <a:r>
              <a:rPr lang="it-IT" dirty="0" err="1"/>
              <a:t>them</a:t>
            </a:r>
            <a:r>
              <a:rPr lang="it-IT" dirty="0"/>
              <a:t>, </a:t>
            </a:r>
            <a:r>
              <a:rPr lang="it-IT" dirty="0" err="1"/>
              <a:t>direct</a:t>
            </a:r>
            <a:r>
              <a:rPr lang="it-IT" dirty="0"/>
              <a:t> </a:t>
            </a:r>
            <a:r>
              <a:rPr lang="it-IT" dirty="0" err="1"/>
              <a:t>them</a:t>
            </a:r>
            <a:r>
              <a:rPr lang="it-IT" dirty="0"/>
              <a:t>, </a:t>
            </a:r>
            <a:r>
              <a:rPr lang="it-IT" dirty="0" err="1"/>
              <a:t>animated</a:t>
            </a:r>
            <a:r>
              <a:rPr lang="it-IT" dirty="0"/>
              <a:t> </a:t>
            </a:r>
            <a:r>
              <a:rPr lang="it-IT" dirty="0" err="1"/>
              <a:t>them</a:t>
            </a:r>
            <a:r>
              <a:rPr lang="it-IT" dirty="0"/>
              <a:t>, </a:t>
            </a:r>
            <a:r>
              <a:rPr lang="it-IT" dirty="0" err="1"/>
              <a:t>is</a:t>
            </a:r>
            <a:r>
              <a:rPr lang="it-IT" dirty="0"/>
              <a:t> </a:t>
            </a:r>
            <a:r>
              <a:rPr lang="it-IT" dirty="0" err="1"/>
              <a:t>fundamental</a:t>
            </a:r>
            <a:r>
              <a:rPr lang="it-IT" dirty="0"/>
              <a:t>.</a:t>
            </a:r>
          </a:p>
          <a:p>
            <a:pPr algn="just">
              <a:lnSpc>
                <a:spcPct val="80000"/>
              </a:lnSpc>
            </a:pPr>
            <a:r>
              <a:rPr lang="it-IT" dirty="0" err="1"/>
              <a:t>There</a:t>
            </a:r>
            <a:r>
              <a:rPr lang="it-IT" dirty="0"/>
              <a:t> are no </a:t>
            </a:r>
            <a:r>
              <a:rPr lang="it-IT" dirty="0" err="1"/>
              <a:t>longer</a:t>
            </a:r>
            <a:r>
              <a:rPr lang="it-IT" dirty="0"/>
              <a:t> </a:t>
            </a:r>
            <a:r>
              <a:rPr lang="it-IT" dirty="0" err="1"/>
              <a:t>active</a:t>
            </a:r>
            <a:r>
              <a:rPr lang="it-IT" dirty="0"/>
              <a:t>: </a:t>
            </a:r>
          </a:p>
          <a:p>
            <a:pPr algn="just">
              <a:lnSpc>
                <a:spcPct val="80000"/>
              </a:lnSpc>
            </a:pPr>
            <a:r>
              <a:rPr lang="it-IT" dirty="0"/>
              <a:t>The Center of </a:t>
            </a:r>
            <a:r>
              <a:rPr lang="it-IT" dirty="0" err="1"/>
              <a:t>Bioethics</a:t>
            </a:r>
            <a:r>
              <a:rPr lang="it-IT" dirty="0"/>
              <a:t> of Genova</a:t>
            </a:r>
          </a:p>
          <a:p>
            <a:pPr algn="just">
              <a:lnSpc>
                <a:spcPct val="80000"/>
              </a:lnSpc>
            </a:pPr>
            <a:r>
              <a:rPr lang="it-IT" dirty="0"/>
              <a:t>The </a:t>
            </a:r>
            <a:r>
              <a:rPr lang="it-IT" dirty="0" err="1"/>
              <a:t>Italian</a:t>
            </a:r>
            <a:r>
              <a:rPr lang="it-IT" dirty="0"/>
              <a:t> Society of </a:t>
            </a:r>
            <a:r>
              <a:rPr lang="it-IT" dirty="0" err="1"/>
              <a:t>Bioethics</a:t>
            </a:r>
            <a:endParaRPr lang="it-IT" dirty="0"/>
          </a:p>
          <a:p>
            <a:pPr algn="just">
              <a:lnSpc>
                <a:spcPct val="80000"/>
              </a:lnSpc>
            </a:pPr>
            <a:r>
              <a:rPr lang="it-IT" dirty="0"/>
              <a:t>The </a:t>
            </a:r>
            <a:r>
              <a:rPr lang="it-IT" sz="2400" dirty="0" err="1"/>
              <a:t>Bioethics</a:t>
            </a:r>
            <a:r>
              <a:rPr lang="it-IT" sz="2400" dirty="0"/>
              <a:t> Center of Gramsci Institute</a:t>
            </a:r>
          </a:p>
          <a:p>
            <a:pPr algn="just">
              <a:lnSpc>
                <a:spcPct val="80000"/>
              </a:lnSpc>
            </a:pPr>
            <a:r>
              <a:rPr lang="it-IT" sz="2400" dirty="0"/>
              <a:t>The International Family Studies  Center</a:t>
            </a:r>
          </a:p>
          <a:p>
            <a:pPr algn="just">
              <a:lnSpc>
                <a:spcPct val="80000"/>
              </a:lnSpc>
            </a:pPr>
            <a:r>
              <a:rPr lang="it-IT" dirty="0"/>
              <a:t>The School of Medicine and </a:t>
            </a:r>
            <a:r>
              <a:rPr lang="it-IT" dirty="0" err="1"/>
              <a:t>Medical</a:t>
            </a:r>
            <a:r>
              <a:rPr lang="it-IT" dirty="0"/>
              <a:t> </a:t>
            </a:r>
            <a:r>
              <a:rPr lang="it-IT" dirty="0" err="1"/>
              <a:t>Humanities</a:t>
            </a:r>
            <a:r>
              <a:rPr lang="it-IT" dirty="0"/>
              <a:t>, San Raffaele Hospital.</a:t>
            </a:r>
          </a:p>
          <a:p>
            <a:pPr>
              <a:lnSpc>
                <a:spcPct val="80000"/>
              </a:lnSpc>
            </a:pPr>
            <a:endParaRPr lang="it-IT" sz="2000" dirty="0"/>
          </a:p>
          <a:p>
            <a:pPr algn="just"/>
            <a:endParaRPr lang="it-IT" sz="2000" dirty="0"/>
          </a:p>
        </p:txBody>
      </p:sp>
    </p:spTree>
    <p:extLst>
      <p:ext uri="{BB962C8B-B14F-4D97-AF65-F5344CB8AC3E}">
        <p14:creationId xmlns:p14="http://schemas.microsoft.com/office/powerpoint/2010/main" val="1494978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3466</TotalTime>
  <Words>3600</Words>
  <Application>Microsoft Office PowerPoint</Application>
  <PresentationFormat>Presentazione su schermo (4:3)</PresentationFormat>
  <Paragraphs>140</Paragraphs>
  <Slides>26</Slides>
  <Notes>20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Calibri</vt:lpstr>
      <vt:lpstr>Impact</vt:lpstr>
      <vt:lpstr>Times New Roman</vt:lpstr>
      <vt:lpstr>Wingdings</vt:lpstr>
      <vt:lpstr>NewsPrint</vt:lpstr>
      <vt:lpstr>BIOETHICS IN ITALY A first analysis trough the history of the italian Bioethics Centers</vt:lpstr>
      <vt:lpstr>The first phase </vt:lpstr>
      <vt:lpstr>         The second phase: starting  from  the ’90s</vt:lpstr>
      <vt:lpstr>         The debate between Catholics and lay people</vt:lpstr>
      <vt:lpstr>The Centers of Bioethics and the life of italian bioethics</vt:lpstr>
      <vt:lpstr>The Catholic Centers of Bioethics in Italy from 1985 to 1993</vt:lpstr>
      <vt:lpstr>Centers of lay/secular inspiration</vt:lpstr>
      <vt:lpstr>Trend Lines of the Bioethics Centers in this first phase</vt:lpstr>
      <vt:lpstr>The life of the Bioethics Centers after ‘90</vt:lpstr>
      <vt:lpstr>Transfromed Centers</vt:lpstr>
      <vt:lpstr>A separate case: The Italian Institute of Bioethics</vt:lpstr>
      <vt:lpstr>The Institute of Bioethics at the Catholic University of Rome</vt:lpstr>
      <vt:lpstr>                 </vt:lpstr>
      <vt:lpstr>  POLITEIA</vt:lpstr>
      <vt:lpstr>  The School/Department of Medicine and Medical Humanities of San Raffaele Hospital ( Milan)  slide n.1</vt:lpstr>
      <vt:lpstr>       The School/Department of Medicine and Medical Humanities of San Raffaele Hospital ( Milan)  slide n.2</vt:lpstr>
      <vt:lpstr>       THE ETHICS AND MEDICINE PROJECTS OF THE LANZA FOUNDATION</vt:lpstr>
      <vt:lpstr>                                  THE BIOETHICS CENTER OF GENOVA</vt:lpstr>
      <vt:lpstr> THE ITALIAN INSTITUTE OF BIOETHICS  slide n.1</vt:lpstr>
      <vt:lpstr> THE ITALIAN INSTITUTE OF BIOETHICS  slide n. 2</vt:lpstr>
      <vt:lpstr>THE SICILIAN INSTITUTE OF BIOETHICS</vt:lpstr>
      <vt:lpstr>                   THE «SALVATORE PRIVITERA» INSTITUTE OF BIOETHICS</vt:lpstr>
      <vt:lpstr>                                              THE ITALIAN SOCIETY OF BIOETHICS</vt:lpstr>
      <vt:lpstr>                                        THE INTERNATIONAL FAMILY STUDIES</vt:lpstr>
      <vt:lpstr>                              BIOETHICS CENTER-GRASCI INSTITUTE</vt:lpstr>
      <vt:lpstr>                                The Bioethics Laboratory of Messina</vt:lpstr>
    </vt:vector>
  </TitlesOfParts>
  <Company>aaa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L’alleanza terapeutica : speranza scientifica e speranza etica</dc:title>
  <dc:creator>aaa</dc:creator>
  <cp:lastModifiedBy>Marianna Gensabella</cp:lastModifiedBy>
  <cp:revision>184</cp:revision>
  <cp:lastPrinted>2020-12-12T00:27:12Z</cp:lastPrinted>
  <dcterms:created xsi:type="dcterms:W3CDTF">2010-09-17T23:49:42Z</dcterms:created>
  <dcterms:modified xsi:type="dcterms:W3CDTF">2021-09-29T11:34:19Z</dcterms:modified>
</cp:coreProperties>
</file>